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357" r:id="rId5"/>
    <p:sldId id="435" r:id="rId6"/>
    <p:sldId id="413" r:id="rId7"/>
    <p:sldId id="445" r:id="rId8"/>
    <p:sldId id="439" r:id="rId9"/>
    <p:sldId id="459" r:id="rId10"/>
    <p:sldId id="460" r:id="rId11"/>
    <p:sldId id="461" r:id="rId12"/>
    <p:sldId id="458" r:id="rId13"/>
    <p:sldId id="447" r:id="rId14"/>
    <p:sldId id="462" r:id="rId15"/>
    <p:sldId id="441" r:id="rId16"/>
    <p:sldId id="4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5EF8A-74B2-4513-BFA0-F8BED46033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DD5796D-2DF4-4660-8897-367156F4195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800" b="1" dirty="0">
              <a:latin typeface="+mj-lt"/>
            </a:rPr>
            <a:t>Preparation</a:t>
          </a:r>
          <a:endParaRPr lang="en-GB" sz="1400" b="1" dirty="0">
            <a:latin typeface="+mj-lt"/>
          </a:endParaRPr>
        </a:p>
      </dgm:t>
    </dgm:pt>
    <dgm:pt modelId="{266AE7BB-54B2-4DA1-9E63-3E39430BC738}" type="parTrans" cxnId="{2F3E0DEF-838A-4369-A5CB-7D3658986FCC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182BA1B1-962A-4145-9E6C-265D552BDE9D}" type="sibTrans" cxnId="{2F3E0DEF-838A-4369-A5CB-7D3658986FCC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B8937973-406B-41CD-9429-6FF79069146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800" b="1" dirty="0">
              <a:latin typeface="+mj-lt"/>
            </a:rPr>
            <a:t>Build</a:t>
          </a:r>
          <a:endParaRPr lang="en-GB" sz="1400" b="1" dirty="0">
            <a:latin typeface="+mj-lt"/>
          </a:endParaRPr>
        </a:p>
      </dgm:t>
    </dgm:pt>
    <dgm:pt modelId="{72A2205D-6754-4245-9478-B4DD8030C8FA}" type="parTrans" cxnId="{E9E09638-C532-49F0-A3B3-7E32C3F2D03D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5F361A95-9275-4A44-9BC1-62AEC66952AB}" type="sibTrans" cxnId="{E9E09638-C532-49F0-A3B3-7E32C3F2D03D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5755890C-50DF-4A14-89D8-50402D56B46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800" b="1" dirty="0">
              <a:latin typeface="+mj-lt"/>
            </a:rPr>
            <a:t>Commissioning</a:t>
          </a:r>
          <a:endParaRPr lang="en-GB" sz="1400" b="1" dirty="0">
            <a:latin typeface="+mj-lt"/>
          </a:endParaRPr>
        </a:p>
      </dgm:t>
    </dgm:pt>
    <dgm:pt modelId="{E7F683D3-AE00-4866-AE11-F517B30F9116}" type="parTrans" cxnId="{7C3633D0-C437-4E46-A77F-D7F076AA4E99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137E59A2-6806-4794-9DAF-4617C2E71E64}" type="sibTrans" cxnId="{7C3633D0-C437-4E46-A77F-D7F076AA4E99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3C9F5FFC-414E-4DB2-91DA-66421286FEC0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Selection</a:t>
          </a:r>
        </a:p>
      </dgm:t>
    </dgm:pt>
    <dgm:pt modelId="{D437D6F0-FF81-4D1A-A5EC-81611411E230}" type="parTrans" cxnId="{DC3A76E8-7653-44EC-91C0-F2AB99FA1777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EB25B596-787C-4313-AFE6-68590E39E4C4}" type="sibTrans" cxnId="{DC3A76E8-7653-44EC-91C0-F2AB99FA1777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083EF718-437C-4A2D-B5B2-1D3894F66A84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Funding Allocation</a:t>
          </a:r>
        </a:p>
      </dgm:t>
    </dgm:pt>
    <dgm:pt modelId="{23A3621B-1F86-4AC3-919E-CB64CD01DEBD}" type="parTrans" cxnId="{6E3125B8-E62F-4175-8840-8013A76323BB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AEA7FC26-8CA1-40EC-8244-23596AFA3799}" type="sibTrans" cxnId="{6E3125B8-E62F-4175-8840-8013A76323BB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E2C1DD9D-05C6-40E9-BBE4-B7A683980B43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HLD</a:t>
          </a:r>
        </a:p>
      </dgm:t>
    </dgm:pt>
    <dgm:pt modelId="{C5F8B733-5DEE-4C04-B767-9F18571457B4}" type="parTrans" cxnId="{6A92FC8D-9C74-419F-84E4-A8C3FD6D4033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62786AB7-F0E5-4013-A877-AEDEF75FB762}" type="sibTrans" cxnId="{6A92FC8D-9C74-419F-84E4-A8C3FD6D4033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2BD7A953-1099-4D10-A001-5FCBBAAC9759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Surveying</a:t>
          </a:r>
        </a:p>
      </dgm:t>
    </dgm:pt>
    <dgm:pt modelId="{A9EDD4C1-7FF9-4245-8D24-C4E482000C24}" type="parTrans" cxnId="{E37B5A82-3A86-47AF-951F-AE3DB6DCB539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86CD6092-FD64-4DD3-BADA-52289EA53276}" type="sibTrans" cxnId="{E37B5A82-3A86-47AF-951F-AE3DB6DCB539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4FCD1A86-4805-4A5D-BA32-0CDFD7AAA733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LLD</a:t>
          </a:r>
        </a:p>
      </dgm:t>
    </dgm:pt>
    <dgm:pt modelId="{4884E30F-E02A-494E-9ADF-B12989843ECD}" type="parTrans" cxnId="{11AEBC77-5486-4B91-8EDE-907C99D0CE0E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61CA8C3B-14C5-4655-B2A0-6E41710138CB}" type="sibTrans" cxnId="{11AEBC77-5486-4B91-8EDE-907C99D0CE0E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9C3AE07A-E512-4C96-B350-183FBE9A716E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Wayleave Negotiation</a:t>
          </a:r>
        </a:p>
      </dgm:t>
    </dgm:pt>
    <dgm:pt modelId="{D8354BED-73A4-4EE2-BDEE-FD79F69E9627}" type="parTrans" cxnId="{D704BFAC-8CB0-4AFE-A243-34209ED66636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718A5642-2906-4147-AFAC-C5545069DA8D}" type="sibTrans" cxnId="{D704BFAC-8CB0-4AFE-A243-34209ED66636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5ECE99C3-90DC-4CD7-82EF-28DE832CED96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Local Authority Noticing</a:t>
          </a:r>
        </a:p>
      </dgm:t>
    </dgm:pt>
    <dgm:pt modelId="{F2A96209-053B-4A68-B572-344EFB5D8265}" type="parTrans" cxnId="{F81F7A0E-3C37-4090-8F6F-7EFBAAB6D542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DD3043B3-2A18-4B01-B84B-BE65748C3146}" type="sibTrans" cxnId="{F81F7A0E-3C37-4090-8F6F-7EFBAAB6D542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0B357F24-8AD3-4B25-9346-B765C4977194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Assign Contractor</a:t>
          </a:r>
        </a:p>
      </dgm:t>
    </dgm:pt>
    <dgm:pt modelId="{AB81C2FA-5ED5-415E-8C0D-450ED57AB3BE}" type="parTrans" cxnId="{F6554FE7-005B-4993-A512-FCA3BF93CE29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3E6FB7E6-F915-4B96-B715-253290D14FC1}" type="sibTrans" cxnId="{F6554FE7-005B-4993-A512-FCA3BF93CE29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FFAB6FDD-23BB-4AE9-BC66-8E95179C949E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SLD</a:t>
          </a:r>
        </a:p>
      </dgm:t>
    </dgm:pt>
    <dgm:pt modelId="{6F9241A1-65A9-4B49-8FAA-9A895DDAC5E3}" type="parTrans" cxnId="{AF7EC103-AA73-4C3A-AF27-2716D9BB50AC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69EDFB61-8C18-4E22-9FB8-953E01365CCB}" type="sibTrans" cxnId="{AF7EC103-AA73-4C3A-AF27-2716D9BB50AC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D8309B79-176D-4F0F-BCE0-CBB6D9E6D5F7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Review DB area solutions</a:t>
          </a:r>
        </a:p>
      </dgm:t>
    </dgm:pt>
    <dgm:pt modelId="{41EA5850-6A29-4BF5-ACE8-BD66B6DAB285}" type="parTrans" cxnId="{C8D510F7-216B-4191-8A81-1DCFD49191F4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75045DC0-CE42-4355-A3B3-5269CB9CED20}" type="sibTrans" cxnId="{C8D510F7-216B-4191-8A81-1DCFD49191F4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749A3B90-246B-46DD-AE70-FDA2E1F163A4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New Pole Designs</a:t>
          </a:r>
        </a:p>
      </dgm:t>
    </dgm:pt>
    <dgm:pt modelId="{8B437B26-9BEA-45B4-BA73-44D9A158EC76}" type="parTrans" cxnId="{E2538864-043F-4C0F-8DCB-1D716709D58D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A646A400-EDC6-45BD-88E3-9E4954D51A98}" type="sibTrans" cxnId="{E2538864-043F-4C0F-8DCB-1D716709D58D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50AA27E5-DF4F-4C6E-B069-23FF15B6ABDB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New Pole Consultation</a:t>
          </a:r>
        </a:p>
      </dgm:t>
    </dgm:pt>
    <dgm:pt modelId="{BB253974-D032-481D-8E36-74322118B1C6}" type="parTrans" cxnId="{9003C9EE-91ED-48DD-B292-5433AA92E27A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68590671-356C-44C1-9486-442149C8F14C}" type="sibTrans" cxnId="{9003C9EE-91ED-48DD-B292-5433AA92E27A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A99E1EE0-7D2A-40F9-9159-0A14AD5FD5AC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Blockage Clearance</a:t>
          </a:r>
        </a:p>
      </dgm:t>
    </dgm:pt>
    <dgm:pt modelId="{D45A154C-BD04-4D70-971D-AF01D3E5B32D}" type="parTrans" cxnId="{1EC8D96A-366D-461D-8A71-0C012CC19A7D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F2B0F3A1-C3FF-4827-9B1D-7ECAE4B25D2A}" type="sibTrans" cxnId="{1EC8D96A-366D-461D-8A71-0C012CC19A7D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D1A694DE-53AA-425F-B802-9D84E9B25C68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Cabinet Installation</a:t>
          </a:r>
        </a:p>
      </dgm:t>
    </dgm:pt>
    <dgm:pt modelId="{92141444-0E3E-4CA4-90A8-CD7CE30A934B}" type="parTrans" cxnId="{711BF8F0-AE74-4D3C-8C06-86BA95B7F146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72ECE141-A70B-4CE9-BD8D-57ABBA78CBD5}" type="sibTrans" cxnId="{711BF8F0-AE74-4D3C-8C06-86BA95B7F146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A536698C-9409-4A49-BEF0-E99B0E1B6A72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Spine Build – Sub Ducting and FDPs</a:t>
          </a:r>
        </a:p>
      </dgm:t>
    </dgm:pt>
    <dgm:pt modelId="{C372ACCC-B5F9-46A6-8704-374C5EA02783}" type="parTrans" cxnId="{2EB613F4-099F-4E1C-96E9-BEF16DF6D586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1B85CF2F-C740-482D-8E7E-3F8B6F966603}" type="sibTrans" cxnId="{2EB613F4-099F-4E1C-96E9-BEF16DF6D586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2256CA4D-A5D3-42F4-A095-10AA1848980C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CBT Installation on existing Poles</a:t>
          </a:r>
        </a:p>
      </dgm:t>
    </dgm:pt>
    <dgm:pt modelId="{1F17B500-8B4A-4E52-AB2F-02EC78803CCB}" type="parTrans" cxnId="{707C38E4-4493-4011-A48A-B4BCC7948E26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3CC00C7F-2242-4C6D-A59A-CEA23EFCA9C0}" type="sibTrans" cxnId="{707C38E4-4493-4011-A48A-B4BCC7948E26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09471468-8CCF-4042-B495-A660DC69B78E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Pole Replacements &amp; New Pole installation</a:t>
          </a:r>
        </a:p>
      </dgm:t>
    </dgm:pt>
    <dgm:pt modelId="{FBC6F7AC-26C7-44FD-B997-AFD3B847FAD8}" type="parTrans" cxnId="{CC93200D-8897-4944-8468-8A56EA2C1703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BB55DF18-EB03-4EA2-BBC5-BC9C76FFD615}" type="sibTrans" cxnId="{CC93200D-8897-4944-8468-8A56EA2C1703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D38857A0-D6C9-4D22-ACA7-8742B49313BA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CBT installation on New Poles</a:t>
          </a:r>
        </a:p>
      </dgm:t>
    </dgm:pt>
    <dgm:pt modelId="{7C255973-3D43-492E-A14D-4F463A3F1017}" type="parTrans" cxnId="{26D7235F-B409-44CC-8042-A6DD86E06D83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65DB2549-B34F-49AF-8E9A-5AFA8A23571C}" type="sibTrans" cxnId="{26D7235F-B409-44CC-8042-A6DD86E06D83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C6649B9D-2224-4482-BB94-54BB4B11732E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MDU Installations</a:t>
          </a:r>
        </a:p>
      </dgm:t>
    </dgm:pt>
    <dgm:pt modelId="{91C1C170-2494-4C3C-BDCB-6978394784A8}" type="parTrans" cxnId="{7D6ED227-2071-4F62-907A-FB66F492A8AF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B63169E6-A307-49BA-97A4-E5DAAC3DEE01}" type="sibTrans" cxnId="{7D6ED227-2071-4F62-907A-FB66F492A8AF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3C12DE4E-895D-447F-94CC-BED93F02938E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Cabinet Switch On</a:t>
          </a:r>
        </a:p>
      </dgm:t>
    </dgm:pt>
    <dgm:pt modelId="{C2B48BA6-C26D-4BCA-8151-71B8C3676115}" type="parTrans" cxnId="{715C1B96-007C-4A89-81C3-C315DD0F7490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B22683FD-43A1-45B9-862B-BE95EA49AB57}" type="sibTrans" cxnId="{715C1B96-007C-4A89-81C3-C315DD0F7490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EE2EFB31-D490-4E73-9705-104FF2863A2C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Audit &amp; Testing</a:t>
          </a:r>
        </a:p>
      </dgm:t>
    </dgm:pt>
    <dgm:pt modelId="{4764503B-A00B-45CC-8988-F686C2905AB9}" type="parTrans" cxnId="{E0339524-F7D3-42A5-88BD-5A24B922B6CD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5659B81A-FC8A-498E-A009-B1EA9D72C204}" type="sibTrans" cxnId="{E0339524-F7D3-42A5-88BD-5A24B922B6CD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74605B18-E9F4-496E-9E78-64F12117BE29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RFS</a:t>
          </a:r>
        </a:p>
      </dgm:t>
    </dgm:pt>
    <dgm:pt modelId="{07F1D723-A4D9-4B79-B4CD-A316ED9545C3}" type="parTrans" cxnId="{185730A2-C497-4D83-B923-2097EA842817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C322509D-0344-44D4-ADCC-983E57E4E476}" type="sibTrans" cxnId="{185730A2-C497-4D83-B923-2097EA842817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C70E3F12-5DAF-4908-8C3B-96E201159FE8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Installations</a:t>
          </a:r>
        </a:p>
      </dgm:t>
    </dgm:pt>
    <dgm:pt modelId="{0F948744-C00E-425E-935B-48B418FF1FEA}" type="parTrans" cxnId="{9FC113AA-3049-496E-A797-2F9CC19733C7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CC2E7D02-67D7-4DF5-B4C5-03D4542B6672}" type="sibTrans" cxnId="{9FC113AA-3049-496E-A797-2F9CC19733C7}">
      <dgm:prSet/>
      <dgm:spPr/>
      <dgm:t>
        <a:bodyPr/>
        <a:lstStyle/>
        <a:p>
          <a:endParaRPr lang="en-GB" sz="1400">
            <a:latin typeface="+mj-lt"/>
          </a:endParaRPr>
        </a:p>
      </dgm:t>
    </dgm:pt>
    <dgm:pt modelId="{7D8C65E1-65B9-464B-B60D-EC5268DB89AF}" type="pres">
      <dgm:prSet presAssocID="{C0D5EF8A-74B2-4513-BFA0-F8BED46033AD}" presName="Name0" presStyleCnt="0">
        <dgm:presLayoutVars>
          <dgm:dir/>
          <dgm:animLvl val="lvl"/>
          <dgm:resizeHandles val="exact"/>
        </dgm:presLayoutVars>
      </dgm:prSet>
      <dgm:spPr/>
    </dgm:pt>
    <dgm:pt modelId="{A6573D88-6941-4ED7-BC11-92B6F8BF94CB}" type="pres">
      <dgm:prSet presAssocID="{4DD5796D-2DF4-4660-8897-367156F41950}" presName="composite" presStyleCnt="0"/>
      <dgm:spPr/>
    </dgm:pt>
    <dgm:pt modelId="{BA44CCCE-7784-4B41-BDD3-D1BF1298E243}" type="pres">
      <dgm:prSet presAssocID="{4DD5796D-2DF4-4660-8897-367156F4195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145867-2F6D-43F1-9E39-B9034ED87734}" type="pres">
      <dgm:prSet presAssocID="{4DD5796D-2DF4-4660-8897-367156F41950}" presName="desTx" presStyleLbl="revTx" presStyleIdx="0" presStyleCnt="3">
        <dgm:presLayoutVars>
          <dgm:bulletEnabled val="1"/>
        </dgm:presLayoutVars>
      </dgm:prSet>
      <dgm:spPr/>
    </dgm:pt>
    <dgm:pt modelId="{387F5226-A5F4-4A24-89AA-616DFC63C127}" type="pres">
      <dgm:prSet presAssocID="{182BA1B1-962A-4145-9E6C-265D552BDE9D}" presName="space" presStyleCnt="0"/>
      <dgm:spPr/>
    </dgm:pt>
    <dgm:pt modelId="{0AF1BB20-53D5-4156-9BFC-0F0CC23F2860}" type="pres">
      <dgm:prSet presAssocID="{B8937973-406B-41CD-9429-6FF790691464}" presName="composite" presStyleCnt="0"/>
      <dgm:spPr/>
    </dgm:pt>
    <dgm:pt modelId="{2D3470F6-1115-47CF-A45A-0674F94A095E}" type="pres">
      <dgm:prSet presAssocID="{B8937973-406B-41CD-9429-6FF79069146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042F415-EFA7-4EA9-8FAD-B5A33BE6B328}" type="pres">
      <dgm:prSet presAssocID="{B8937973-406B-41CD-9429-6FF790691464}" presName="desTx" presStyleLbl="revTx" presStyleIdx="1" presStyleCnt="3">
        <dgm:presLayoutVars>
          <dgm:bulletEnabled val="1"/>
        </dgm:presLayoutVars>
      </dgm:prSet>
      <dgm:spPr/>
    </dgm:pt>
    <dgm:pt modelId="{BF9CA0E3-7511-4ADF-A1BD-7A8A0D0CCE52}" type="pres">
      <dgm:prSet presAssocID="{5F361A95-9275-4A44-9BC1-62AEC66952AB}" presName="space" presStyleCnt="0"/>
      <dgm:spPr/>
    </dgm:pt>
    <dgm:pt modelId="{08F2F11B-D481-4EE6-8C60-66C005CAF1DE}" type="pres">
      <dgm:prSet presAssocID="{5755890C-50DF-4A14-89D8-50402D56B46E}" presName="composite" presStyleCnt="0"/>
      <dgm:spPr/>
    </dgm:pt>
    <dgm:pt modelId="{9A2BE282-134B-4613-B08C-B0B7E74BEBB3}" type="pres">
      <dgm:prSet presAssocID="{5755890C-50DF-4A14-89D8-50402D56B46E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1F0AD58-D442-4621-8742-1991FA58BACF}" type="pres">
      <dgm:prSet presAssocID="{5755890C-50DF-4A14-89D8-50402D56B46E}" presName="desTx" presStyleLbl="revTx" presStyleIdx="2" presStyleCnt="3">
        <dgm:presLayoutVars>
          <dgm:bulletEnabled val="1"/>
        </dgm:presLayoutVars>
      </dgm:prSet>
      <dgm:spPr/>
    </dgm:pt>
  </dgm:ptLst>
  <dgm:cxnLst>
    <dgm:cxn modelId="{AF7EC103-AA73-4C3A-AF27-2716D9BB50AC}" srcId="{4DD5796D-2DF4-4660-8897-367156F41950}" destId="{FFAB6FDD-23BB-4AE9-BC66-8E95179C949E}" srcOrd="8" destOrd="0" parTransId="{6F9241A1-65A9-4B49-8FAA-9A895DDAC5E3}" sibTransId="{69EDFB61-8C18-4E22-9FB8-953E01365CCB}"/>
    <dgm:cxn modelId="{814C9905-EB4A-45C8-BA08-7552761E7950}" type="presOf" srcId="{C70E3F12-5DAF-4908-8C3B-96E201159FE8}" destId="{C1F0AD58-D442-4621-8742-1991FA58BACF}" srcOrd="0" destOrd="3" presId="urn:microsoft.com/office/officeart/2005/8/layout/chevron1"/>
    <dgm:cxn modelId="{CC93200D-8897-4944-8468-8A56EA2C1703}" srcId="{B8937973-406B-41CD-9429-6FF790691464}" destId="{09471468-8CCF-4042-B495-A660DC69B78E}" srcOrd="4" destOrd="0" parTransId="{FBC6F7AC-26C7-44FD-B997-AFD3B847FAD8}" sibTransId="{BB55DF18-EB03-4EA2-BBC5-BC9C76FFD615}"/>
    <dgm:cxn modelId="{F81F7A0E-3C37-4090-8F6F-7EFBAAB6D542}" srcId="{4DD5796D-2DF4-4660-8897-367156F41950}" destId="{5ECE99C3-90DC-4CD7-82EF-28DE832CED96}" srcOrd="6" destOrd="0" parTransId="{F2A96209-053B-4A68-B572-344EFB5D8265}" sibTransId="{DD3043B3-2A18-4B01-B84B-BE65748C3146}"/>
    <dgm:cxn modelId="{7BB0530F-2617-4BA8-AF5C-532A4AA9C39A}" type="presOf" srcId="{5755890C-50DF-4A14-89D8-50402D56B46E}" destId="{9A2BE282-134B-4613-B08C-B0B7E74BEBB3}" srcOrd="0" destOrd="0" presId="urn:microsoft.com/office/officeart/2005/8/layout/chevron1"/>
    <dgm:cxn modelId="{B3C3E116-4930-47FA-AEB2-EA1A5229112E}" type="presOf" srcId="{4FCD1A86-4805-4A5D-BA32-0CDFD7AAA733}" destId="{F3145867-2F6D-43F1-9E39-B9034ED87734}" srcOrd="0" destOrd="4" presId="urn:microsoft.com/office/officeart/2005/8/layout/chevron1"/>
    <dgm:cxn modelId="{E9289419-69E7-4F91-BBDB-743A8A85F391}" type="presOf" srcId="{9C3AE07A-E512-4C96-B350-183FBE9A716E}" destId="{F3145867-2F6D-43F1-9E39-B9034ED87734}" srcOrd="0" destOrd="5" presId="urn:microsoft.com/office/officeart/2005/8/layout/chevron1"/>
    <dgm:cxn modelId="{704A8C1C-F62A-4666-BD20-DD54984680FE}" type="presOf" srcId="{FFAB6FDD-23BB-4AE9-BC66-8E95179C949E}" destId="{F3145867-2F6D-43F1-9E39-B9034ED87734}" srcOrd="0" destOrd="8" presId="urn:microsoft.com/office/officeart/2005/8/layout/chevron1"/>
    <dgm:cxn modelId="{E0339524-F7D3-42A5-88BD-5A24B922B6CD}" srcId="{5755890C-50DF-4A14-89D8-50402D56B46E}" destId="{EE2EFB31-D490-4E73-9705-104FF2863A2C}" srcOrd="1" destOrd="0" parTransId="{4764503B-A00B-45CC-8988-F686C2905AB9}" sibTransId="{5659B81A-FC8A-498E-A009-B1EA9D72C204}"/>
    <dgm:cxn modelId="{7D6ED227-2071-4F62-907A-FB66F492A8AF}" srcId="{B8937973-406B-41CD-9429-6FF790691464}" destId="{C6649B9D-2224-4482-BB94-54BB4B11732E}" srcOrd="6" destOrd="0" parTransId="{91C1C170-2494-4C3C-BDCB-6978394784A8}" sibTransId="{B63169E6-A307-49BA-97A4-E5DAAC3DEE01}"/>
    <dgm:cxn modelId="{C740B22A-738B-4448-91FC-F60210A8F1A0}" type="presOf" srcId="{A536698C-9409-4A49-BEF0-E99B0E1B6A72}" destId="{5042F415-EFA7-4EA9-8FAD-B5A33BE6B328}" srcOrd="0" destOrd="2" presId="urn:microsoft.com/office/officeart/2005/8/layout/chevron1"/>
    <dgm:cxn modelId="{FCC4EC36-160B-4A14-8AA1-6DEC1BB2D05F}" type="presOf" srcId="{749A3B90-246B-46DD-AE70-FDA2E1F163A4}" destId="{F3145867-2F6D-43F1-9E39-B9034ED87734}" srcOrd="0" destOrd="10" presId="urn:microsoft.com/office/officeart/2005/8/layout/chevron1"/>
    <dgm:cxn modelId="{E9E09638-C532-49F0-A3B3-7E32C3F2D03D}" srcId="{C0D5EF8A-74B2-4513-BFA0-F8BED46033AD}" destId="{B8937973-406B-41CD-9429-6FF790691464}" srcOrd="1" destOrd="0" parTransId="{72A2205D-6754-4245-9478-B4DD8030C8FA}" sibTransId="{5F361A95-9275-4A44-9BC1-62AEC66952AB}"/>
    <dgm:cxn modelId="{3BFA723F-E380-4E43-9795-9102E685AAB5}" type="presOf" srcId="{083EF718-437C-4A2D-B5B2-1D3894F66A84}" destId="{F3145867-2F6D-43F1-9E39-B9034ED87734}" srcOrd="0" destOrd="1" presId="urn:microsoft.com/office/officeart/2005/8/layout/chevron1"/>
    <dgm:cxn modelId="{26D7235F-B409-44CC-8042-A6DD86E06D83}" srcId="{B8937973-406B-41CD-9429-6FF790691464}" destId="{D38857A0-D6C9-4D22-ACA7-8742B49313BA}" srcOrd="5" destOrd="0" parTransId="{7C255973-3D43-492E-A14D-4F463A3F1017}" sibTransId="{65DB2549-B34F-49AF-8E9A-5AFA8A23571C}"/>
    <dgm:cxn modelId="{E2538864-043F-4C0F-8DCB-1D716709D58D}" srcId="{4DD5796D-2DF4-4660-8897-367156F41950}" destId="{749A3B90-246B-46DD-AE70-FDA2E1F163A4}" srcOrd="10" destOrd="0" parTransId="{8B437B26-9BEA-45B4-BA73-44D9A158EC76}" sibTransId="{A646A400-EDC6-45BD-88E3-9E4954D51A98}"/>
    <dgm:cxn modelId="{D2990046-7836-4951-9B53-2129A1605EF5}" type="presOf" srcId="{09471468-8CCF-4042-B495-A660DC69B78E}" destId="{5042F415-EFA7-4EA9-8FAD-B5A33BE6B328}" srcOrd="0" destOrd="4" presId="urn:microsoft.com/office/officeart/2005/8/layout/chevron1"/>
    <dgm:cxn modelId="{1EC8D96A-366D-461D-8A71-0C012CC19A7D}" srcId="{B8937973-406B-41CD-9429-6FF790691464}" destId="{A99E1EE0-7D2A-40F9-9159-0A14AD5FD5AC}" srcOrd="0" destOrd="0" parTransId="{D45A154C-BD04-4D70-971D-AF01D3E5B32D}" sibTransId="{F2B0F3A1-C3FF-4827-9B1D-7ECAE4B25D2A}"/>
    <dgm:cxn modelId="{D12B6873-1272-4A9A-A073-DF2D59F9448C}" type="presOf" srcId="{4DD5796D-2DF4-4660-8897-367156F41950}" destId="{BA44CCCE-7784-4B41-BDD3-D1BF1298E243}" srcOrd="0" destOrd="0" presId="urn:microsoft.com/office/officeart/2005/8/layout/chevron1"/>
    <dgm:cxn modelId="{B0CF9C74-E632-4A8A-A602-CB4E0C5AEBCF}" type="presOf" srcId="{3C9F5FFC-414E-4DB2-91DA-66421286FEC0}" destId="{F3145867-2F6D-43F1-9E39-B9034ED87734}" srcOrd="0" destOrd="0" presId="urn:microsoft.com/office/officeart/2005/8/layout/chevron1"/>
    <dgm:cxn modelId="{11AEBC77-5486-4B91-8EDE-907C99D0CE0E}" srcId="{4DD5796D-2DF4-4660-8897-367156F41950}" destId="{4FCD1A86-4805-4A5D-BA32-0CDFD7AAA733}" srcOrd="4" destOrd="0" parTransId="{4884E30F-E02A-494E-9ADF-B12989843ECD}" sibTransId="{61CA8C3B-14C5-4655-B2A0-6E41710138CB}"/>
    <dgm:cxn modelId="{7AC0C379-1537-4AC7-8139-94BC8D8A0641}" type="presOf" srcId="{EE2EFB31-D490-4E73-9705-104FF2863A2C}" destId="{C1F0AD58-D442-4621-8742-1991FA58BACF}" srcOrd="0" destOrd="1" presId="urn:microsoft.com/office/officeart/2005/8/layout/chevron1"/>
    <dgm:cxn modelId="{FAAB9B5A-9A02-486D-BC7E-6079A12A2561}" type="presOf" srcId="{3C12DE4E-895D-447F-94CC-BED93F02938E}" destId="{C1F0AD58-D442-4621-8742-1991FA58BACF}" srcOrd="0" destOrd="0" presId="urn:microsoft.com/office/officeart/2005/8/layout/chevron1"/>
    <dgm:cxn modelId="{E37B5A82-3A86-47AF-951F-AE3DB6DCB539}" srcId="{4DD5796D-2DF4-4660-8897-367156F41950}" destId="{2BD7A953-1099-4D10-A001-5FCBBAAC9759}" srcOrd="3" destOrd="0" parTransId="{A9EDD4C1-7FF9-4245-8D24-C4E482000C24}" sibTransId="{86CD6092-FD64-4DD3-BADA-52289EA53276}"/>
    <dgm:cxn modelId="{163ED387-7BC8-482D-A5E7-C0E96DBE66F3}" type="presOf" srcId="{C0D5EF8A-74B2-4513-BFA0-F8BED46033AD}" destId="{7D8C65E1-65B9-464B-B60D-EC5268DB89AF}" srcOrd="0" destOrd="0" presId="urn:microsoft.com/office/officeart/2005/8/layout/chevron1"/>
    <dgm:cxn modelId="{6A92FC8D-9C74-419F-84E4-A8C3FD6D4033}" srcId="{4DD5796D-2DF4-4660-8897-367156F41950}" destId="{E2C1DD9D-05C6-40E9-BBE4-B7A683980B43}" srcOrd="2" destOrd="0" parTransId="{C5F8B733-5DEE-4C04-B767-9F18571457B4}" sibTransId="{62786AB7-F0E5-4013-A877-AEDEF75FB762}"/>
    <dgm:cxn modelId="{911A0396-8478-4FC2-895B-630156E2F209}" type="presOf" srcId="{E2C1DD9D-05C6-40E9-BBE4-B7A683980B43}" destId="{F3145867-2F6D-43F1-9E39-B9034ED87734}" srcOrd="0" destOrd="2" presId="urn:microsoft.com/office/officeart/2005/8/layout/chevron1"/>
    <dgm:cxn modelId="{715C1B96-007C-4A89-81C3-C315DD0F7490}" srcId="{5755890C-50DF-4A14-89D8-50402D56B46E}" destId="{3C12DE4E-895D-447F-94CC-BED93F02938E}" srcOrd="0" destOrd="0" parTransId="{C2B48BA6-C26D-4BCA-8151-71B8C3676115}" sibTransId="{B22683FD-43A1-45B9-862B-BE95EA49AB57}"/>
    <dgm:cxn modelId="{AB84E19A-18C8-49E1-8947-8DD3C66ACA52}" type="presOf" srcId="{50AA27E5-DF4F-4C6E-B069-23FF15B6ABDB}" destId="{F3145867-2F6D-43F1-9E39-B9034ED87734}" srcOrd="0" destOrd="11" presId="urn:microsoft.com/office/officeart/2005/8/layout/chevron1"/>
    <dgm:cxn modelId="{1CDF0F9B-27F5-44E3-A82B-6ABCEFC68EC7}" type="presOf" srcId="{5ECE99C3-90DC-4CD7-82EF-28DE832CED96}" destId="{F3145867-2F6D-43F1-9E39-B9034ED87734}" srcOrd="0" destOrd="6" presId="urn:microsoft.com/office/officeart/2005/8/layout/chevron1"/>
    <dgm:cxn modelId="{6EE543A0-D0A6-497F-B65B-67F8FA294696}" type="presOf" srcId="{C6649B9D-2224-4482-BB94-54BB4B11732E}" destId="{5042F415-EFA7-4EA9-8FAD-B5A33BE6B328}" srcOrd="0" destOrd="6" presId="urn:microsoft.com/office/officeart/2005/8/layout/chevron1"/>
    <dgm:cxn modelId="{185730A2-C497-4D83-B923-2097EA842817}" srcId="{5755890C-50DF-4A14-89D8-50402D56B46E}" destId="{74605B18-E9F4-496E-9E78-64F12117BE29}" srcOrd="2" destOrd="0" parTransId="{07F1D723-A4D9-4B79-B4CD-A316ED9545C3}" sibTransId="{C322509D-0344-44D4-ADCC-983E57E4E476}"/>
    <dgm:cxn modelId="{9FC113AA-3049-496E-A797-2F9CC19733C7}" srcId="{5755890C-50DF-4A14-89D8-50402D56B46E}" destId="{C70E3F12-5DAF-4908-8C3B-96E201159FE8}" srcOrd="3" destOrd="0" parTransId="{0F948744-C00E-425E-935B-48B418FF1FEA}" sibTransId="{CC2E7D02-67D7-4DF5-B4C5-03D4542B6672}"/>
    <dgm:cxn modelId="{D704BFAC-8CB0-4AFE-A243-34209ED66636}" srcId="{4DD5796D-2DF4-4660-8897-367156F41950}" destId="{9C3AE07A-E512-4C96-B350-183FBE9A716E}" srcOrd="5" destOrd="0" parTransId="{D8354BED-73A4-4EE2-BDEE-FD79F69E9627}" sibTransId="{718A5642-2906-4147-AFAC-C5545069DA8D}"/>
    <dgm:cxn modelId="{053676B2-703E-4BDE-9476-A13403F953F3}" type="presOf" srcId="{D8309B79-176D-4F0F-BCE0-CBB6D9E6D5F7}" destId="{F3145867-2F6D-43F1-9E39-B9034ED87734}" srcOrd="0" destOrd="9" presId="urn:microsoft.com/office/officeart/2005/8/layout/chevron1"/>
    <dgm:cxn modelId="{6E3125B8-E62F-4175-8840-8013A76323BB}" srcId="{4DD5796D-2DF4-4660-8897-367156F41950}" destId="{083EF718-437C-4A2D-B5B2-1D3894F66A84}" srcOrd="1" destOrd="0" parTransId="{23A3621B-1F86-4AC3-919E-CB64CD01DEBD}" sibTransId="{AEA7FC26-8CA1-40EC-8244-23596AFA3799}"/>
    <dgm:cxn modelId="{4A4DAABF-3593-4E57-A907-BD8C13DA0D1A}" type="presOf" srcId="{D38857A0-D6C9-4D22-ACA7-8742B49313BA}" destId="{5042F415-EFA7-4EA9-8FAD-B5A33BE6B328}" srcOrd="0" destOrd="5" presId="urn:microsoft.com/office/officeart/2005/8/layout/chevron1"/>
    <dgm:cxn modelId="{43D979C0-B8DD-4122-8288-C34B484F481F}" type="presOf" srcId="{A99E1EE0-7D2A-40F9-9159-0A14AD5FD5AC}" destId="{5042F415-EFA7-4EA9-8FAD-B5A33BE6B328}" srcOrd="0" destOrd="0" presId="urn:microsoft.com/office/officeart/2005/8/layout/chevron1"/>
    <dgm:cxn modelId="{2BDC43C5-D738-4760-B3FB-5D6712026D70}" type="presOf" srcId="{D1A694DE-53AA-425F-B802-9D84E9B25C68}" destId="{5042F415-EFA7-4EA9-8FAD-B5A33BE6B328}" srcOrd="0" destOrd="1" presId="urn:microsoft.com/office/officeart/2005/8/layout/chevron1"/>
    <dgm:cxn modelId="{D654D5C7-7FCE-4112-8B01-7632B44248F7}" type="presOf" srcId="{2BD7A953-1099-4D10-A001-5FCBBAAC9759}" destId="{F3145867-2F6D-43F1-9E39-B9034ED87734}" srcOrd="0" destOrd="3" presId="urn:microsoft.com/office/officeart/2005/8/layout/chevron1"/>
    <dgm:cxn modelId="{7C3633D0-C437-4E46-A77F-D7F076AA4E99}" srcId="{C0D5EF8A-74B2-4513-BFA0-F8BED46033AD}" destId="{5755890C-50DF-4A14-89D8-50402D56B46E}" srcOrd="2" destOrd="0" parTransId="{E7F683D3-AE00-4866-AE11-F517B30F9116}" sibTransId="{137E59A2-6806-4794-9DAF-4617C2E71E64}"/>
    <dgm:cxn modelId="{707C38E4-4493-4011-A48A-B4BCC7948E26}" srcId="{B8937973-406B-41CD-9429-6FF790691464}" destId="{2256CA4D-A5D3-42F4-A095-10AA1848980C}" srcOrd="3" destOrd="0" parTransId="{1F17B500-8B4A-4E52-AB2F-02EC78803CCB}" sibTransId="{3CC00C7F-2242-4C6D-A59A-CEA23EFCA9C0}"/>
    <dgm:cxn modelId="{F6554FE7-005B-4993-A512-FCA3BF93CE29}" srcId="{4DD5796D-2DF4-4660-8897-367156F41950}" destId="{0B357F24-8AD3-4B25-9346-B765C4977194}" srcOrd="7" destOrd="0" parTransId="{AB81C2FA-5ED5-415E-8C0D-450ED57AB3BE}" sibTransId="{3E6FB7E6-F915-4B96-B715-253290D14FC1}"/>
    <dgm:cxn modelId="{DC3A76E8-7653-44EC-91C0-F2AB99FA1777}" srcId="{4DD5796D-2DF4-4660-8897-367156F41950}" destId="{3C9F5FFC-414E-4DB2-91DA-66421286FEC0}" srcOrd="0" destOrd="0" parTransId="{D437D6F0-FF81-4D1A-A5EC-81611411E230}" sibTransId="{EB25B596-787C-4313-AFE6-68590E39E4C4}"/>
    <dgm:cxn modelId="{9003C9EE-91ED-48DD-B292-5433AA92E27A}" srcId="{4DD5796D-2DF4-4660-8897-367156F41950}" destId="{50AA27E5-DF4F-4C6E-B069-23FF15B6ABDB}" srcOrd="11" destOrd="0" parTransId="{BB253974-D032-481D-8E36-74322118B1C6}" sibTransId="{68590671-356C-44C1-9486-442149C8F14C}"/>
    <dgm:cxn modelId="{2F3E0DEF-838A-4369-A5CB-7D3658986FCC}" srcId="{C0D5EF8A-74B2-4513-BFA0-F8BED46033AD}" destId="{4DD5796D-2DF4-4660-8897-367156F41950}" srcOrd="0" destOrd="0" parTransId="{266AE7BB-54B2-4DA1-9E63-3E39430BC738}" sibTransId="{182BA1B1-962A-4145-9E6C-265D552BDE9D}"/>
    <dgm:cxn modelId="{711BF8F0-AE74-4D3C-8C06-86BA95B7F146}" srcId="{B8937973-406B-41CD-9429-6FF790691464}" destId="{D1A694DE-53AA-425F-B802-9D84E9B25C68}" srcOrd="1" destOrd="0" parTransId="{92141444-0E3E-4CA4-90A8-CD7CE30A934B}" sibTransId="{72ECE141-A70B-4CE9-BD8D-57ABBA78CBD5}"/>
    <dgm:cxn modelId="{259BD1F2-4E50-4F8F-956F-A54005D5379C}" type="presOf" srcId="{B8937973-406B-41CD-9429-6FF790691464}" destId="{2D3470F6-1115-47CF-A45A-0674F94A095E}" srcOrd="0" destOrd="0" presId="urn:microsoft.com/office/officeart/2005/8/layout/chevron1"/>
    <dgm:cxn modelId="{0C2642F3-29D8-4F36-98F7-77F091336BE8}" type="presOf" srcId="{2256CA4D-A5D3-42F4-A095-10AA1848980C}" destId="{5042F415-EFA7-4EA9-8FAD-B5A33BE6B328}" srcOrd="0" destOrd="3" presId="urn:microsoft.com/office/officeart/2005/8/layout/chevron1"/>
    <dgm:cxn modelId="{2EB613F4-099F-4E1C-96E9-BEF16DF6D586}" srcId="{B8937973-406B-41CD-9429-6FF790691464}" destId="{A536698C-9409-4A49-BEF0-E99B0E1B6A72}" srcOrd="2" destOrd="0" parTransId="{C372ACCC-B5F9-46A6-8704-374C5EA02783}" sibTransId="{1B85CF2F-C740-482D-8E7E-3F8B6F966603}"/>
    <dgm:cxn modelId="{32A5C1F6-DE2A-4DC5-BD8C-1EF790FF4D0D}" type="presOf" srcId="{74605B18-E9F4-496E-9E78-64F12117BE29}" destId="{C1F0AD58-D442-4621-8742-1991FA58BACF}" srcOrd="0" destOrd="2" presId="urn:microsoft.com/office/officeart/2005/8/layout/chevron1"/>
    <dgm:cxn modelId="{C8D510F7-216B-4191-8A81-1DCFD49191F4}" srcId="{4DD5796D-2DF4-4660-8897-367156F41950}" destId="{D8309B79-176D-4F0F-BCE0-CBB6D9E6D5F7}" srcOrd="9" destOrd="0" parTransId="{41EA5850-6A29-4BF5-ACE8-BD66B6DAB285}" sibTransId="{75045DC0-CE42-4355-A3B3-5269CB9CED20}"/>
    <dgm:cxn modelId="{D3EC0DFF-95B4-499E-9D1D-9BA7EE0A6B8A}" type="presOf" srcId="{0B357F24-8AD3-4B25-9346-B765C4977194}" destId="{F3145867-2F6D-43F1-9E39-B9034ED87734}" srcOrd="0" destOrd="7" presId="urn:microsoft.com/office/officeart/2005/8/layout/chevron1"/>
    <dgm:cxn modelId="{77F03B84-8708-4B61-BB74-40DAB10461C0}" type="presParOf" srcId="{7D8C65E1-65B9-464B-B60D-EC5268DB89AF}" destId="{A6573D88-6941-4ED7-BC11-92B6F8BF94CB}" srcOrd="0" destOrd="0" presId="urn:microsoft.com/office/officeart/2005/8/layout/chevron1"/>
    <dgm:cxn modelId="{513B74BD-C702-4DAA-9E2C-7D1164D57B59}" type="presParOf" srcId="{A6573D88-6941-4ED7-BC11-92B6F8BF94CB}" destId="{BA44CCCE-7784-4B41-BDD3-D1BF1298E243}" srcOrd="0" destOrd="0" presId="urn:microsoft.com/office/officeart/2005/8/layout/chevron1"/>
    <dgm:cxn modelId="{AC4F2D81-4D91-4A3F-AD39-87480D5CEBB4}" type="presParOf" srcId="{A6573D88-6941-4ED7-BC11-92B6F8BF94CB}" destId="{F3145867-2F6D-43F1-9E39-B9034ED87734}" srcOrd="1" destOrd="0" presId="urn:microsoft.com/office/officeart/2005/8/layout/chevron1"/>
    <dgm:cxn modelId="{ECA82449-15B1-4B6D-9A15-6FECE81E1A51}" type="presParOf" srcId="{7D8C65E1-65B9-464B-B60D-EC5268DB89AF}" destId="{387F5226-A5F4-4A24-89AA-616DFC63C127}" srcOrd="1" destOrd="0" presId="urn:microsoft.com/office/officeart/2005/8/layout/chevron1"/>
    <dgm:cxn modelId="{83F0A71C-5CC7-4C9C-AC97-8DF9F87B8ABD}" type="presParOf" srcId="{7D8C65E1-65B9-464B-B60D-EC5268DB89AF}" destId="{0AF1BB20-53D5-4156-9BFC-0F0CC23F2860}" srcOrd="2" destOrd="0" presId="urn:microsoft.com/office/officeart/2005/8/layout/chevron1"/>
    <dgm:cxn modelId="{DAFA2C2A-1FBF-423D-9E66-0D5F49E00559}" type="presParOf" srcId="{0AF1BB20-53D5-4156-9BFC-0F0CC23F2860}" destId="{2D3470F6-1115-47CF-A45A-0674F94A095E}" srcOrd="0" destOrd="0" presId="urn:microsoft.com/office/officeart/2005/8/layout/chevron1"/>
    <dgm:cxn modelId="{DDD9A5D9-1AAE-4A4E-81CA-840EFF24D64A}" type="presParOf" srcId="{0AF1BB20-53D5-4156-9BFC-0F0CC23F2860}" destId="{5042F415-EFA7-4EA9-8FAD-B5A33BE6B328}" srcOrd="1" destOrd="0" presId="urn:microsoft.com/office/officeart/2005/8/layout/chevron1"/>
    <dgm:cxn modelId="{766F70B1-CB08-4443-B62C-E80D00527B08}" type="presParOf" srcId="{7D8C65E1-65B9-464B-B60D-EC5268DB89AF}" destId="{BF9CA0E3-7511-4ADF-A1BD-7A8A0D0CCE52}" srcOrd="3" destOrd="0" presId="urn:microsoft.com/office/officeart/2005/8/layout/chevron1"/>
    <dgm:cxn modelId="{D72C1011-CE78-435E-9475-2D931372D557}" type="presParOf" srcId="{7D8C65E1-65B9-464B-B60D-EC5268DB89AF}" destId="{08F2F11B-D481-4EE6-8C60-66C005CAF1DE}" srcOrd="4" destOrd="0" presId="urn:microsoft.com/office/officeart/2005/8/layout/chevron1"/>
    <dgm:cxn modelId="{136B175B-B069-4CE1-BE75-9D0E19114C8D}" type="presParOf" srcId="{08F2F11B-D481-4EE6-8C60-66C005CAF1DE}" destId="{9A2BE282-134B-4613-B08C-B0B7E74BEBB3}" srcOrd="0" destOrd="0" presId="urn:microsoft.com/office/officeart/2005/8/layout/chevron1"/>
    <dgm:cxn modelId="{2944AAE5-B8BD-4D5E-B2ED-C5C2915FE6F3}" type="presParOf" srcId="{08F2F11B-D481-4EE6-8C60-66C005CAF1DE}" destId="{C1F0AD58-D442-4621-8742-1991FA58BAC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4CCCE-7784-4B41-BDD3-D1BF1298E243}">
      <dsp:nvSpPr>
        <dsp:cNvPr id="0" name=""/>
        <dsp:cNvSpPr/>
      </dsp:nvSpPr>
      <dsp:spPr>
        <a:xfrm>
          <a:off x="108" y="19611"/>
          <a:ext cx="3875118" cy="135000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Preparation</a:t>
          </a:r>
          <a:endParaRPr lang="en-GB" sz="1400" b="1" kern="1200" dirty="0">
            <a:latin typeface="+mj-lt"/>
          </a:endParaRPr>
        </a:p>
      </dsp:txBody>
      <dsp:txXfrm>
        <a:off x="675108" y="19611"/>
        <a:ext cx="2525118" cy="1350000"/>
      </dsp:txXfrm>
    </dsp:sp>
    <dsp:sp modelId="{F3145867-2F6D-43F1-9E39-B9034ED87734}">
      <dsp:nvSpPr>
        <dsp:cNvPr id="0" name=""/>
        <dsp:cNvSpPr/>
      </dsp:nvSpPr>
      <dsp:spPr>
        <a:xfrm>
          <a:off x="108" y="1538361"/>
          <a:ext cx="3100095" cy="275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Selection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Funding Allocation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HLD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Surveying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LLD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Wayleave 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Local Authority Noticing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Assign Contractor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SLD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Review DB area solutions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New Pole Designs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New Pole Consultation</a:t>
          </a:r>
        </a:p>
      </dsp:txBody>
      <dsp:txXfrm>
        <a:off x="108" y="1538361"/>
        <a:ext cx="3100095" cy="2756250"/>
      </dsp:txXfrm>
    </dsp:sp>
    <dsp:sp modelId="{2D3470F6-1115-47CF-A45A-0674F94A095E}">
      <dsp:nvSpPr>
        <dsp:cNvPr id="0" name=""/>
        <dsp:cNvSpPr/>
      </dsp:nvSpPr>
      <dsp:spPr>
        <a:xfrm>
          <a:off x="3659227" y="19611"/>
          <a:ext cx="3875118" cy="135000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Build</a:t>
          </a:r>
          <a:endParaRPr lang="en-GB" sz="1400" b="1" kern="1200" dirty="0">
            <a:latin typeface="+mj-lt"/>
          </a:endParaRPr>
        </a:p>
      </dsp:txBody>
      <dsp:txXfrm>
        <a:off x="4334227" y="19611"/>
        <a:ext cx="2525118" cy="1350000"/>
      </dsp:txXfrm>
    </dsp:sp>
    <dsp:sp modelId="{5042F415-EFA7-4EA9-8FAD-B5A33BE6B328}">
      <dsp:nvSpPr>
        <dsp:cNvPr id="0" name=""/>
        <dsp:cNvSpPr/>
      </dsp:nvSpPr>
      <dsp:spPr>
        <a:xfrm>
          <a:off x="3659227" y="1538361"/>
          <a:ext cx="3100095" cy="275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Blockage Clearance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Cabinet Installation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Spine Build – Sub Ducting and FDPs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CBT Installation on existing Poles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Pole Replacements &amp; New Pole installation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CBT installation on New Poles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MDU Installations</a:t>
          </a:r>
        </a:p>
      </dsp:txBody>
      <dsp:txXfrm>
        <a:off x="3659227" y="1538361"/>
        <a:ext cx="3100095" cy="2756250"/>
      </dsp:txXfrm>
    </dsp:sp>
    <dsp:sp modelId="{9A2BE282-134B-4613-B08C-B0B7E74BEBB3}">
      <dsp:nvSpPr>
        <dsp:cNvPr id="0" name=""/>
        <dsp:cNvSpPr/>
      </dsp:nvSpPr>
      <dsp:spPr>
        <a:xfrm>
          <a:off x="7318345" y="19611"/>
          <a:ext cx="3875118" cy="135000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Commissioning</a:t>
          </a:r>
          <a:endParaRPr lang="en-GB" sz="1400" b="1" kern="1200" dirty="0">
            <a:latin typeface="+mj-lt"/>
          </a:endParaRPr>
        </a:p>
      </dsp:txBody>
      <dsp:txXfrm>
        <a:off x="7993345" y="19611"/>
        <a:ext cx="2525118" cy="1350000"/>
      </dsp:txXfrm>
    </dsp:sp>
    <dsp:sp modelId="{C1F0AD58-D442-4621-8742-1991FA58BACF}">
      <dsp:nvSpPr>
        <dsp:cNvPr id="0" name=""/>
        <dsp:cNvSpPr/>
      </dsp:nvSpPr>
      <dsp:spPr>
        <a:xfrm>
          <a:off x="7318345" y="1538361"/>
          <a:ext cx="3100095" cy="275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Cabinet Switch 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Audit &amp; Testing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RFS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Installations</a:t>
          </a:r>
        </a:p>
      </dsp:txBody>
      <dsp:txXfrm>
        <a:off x="7318345" y="1538361"/>
        <a:ext cx="3100095" cy="275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8BEF-0C1C-42BE-A32B-8E217B3DDF6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852E5-884D-46C4-B516-5F6F2953C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6784-266D-4D1E-A95B-6BBFC216C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60288-7FA1-4120-9ACB-E35B89D4F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FEDF2-0BD2-443D-B9E1-279FEE9B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24798-2083-4396-943D-57E4403E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A61D4-9E6B-4F72-9DDF-5F8B1788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0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6859-E5D8-4692-BAB6-DD0C9C37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E1134-1CFA-4331-901B-772731CAF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6C8FC-4B20-4F49-9F29-35688E44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346C7-0C96-4FC1-B2C2-C5A6C51E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DFD56-ED95-4D62-91F4-B6CF7946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108EA-A389-495F-B5DB-B80863D74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49D4B-FFC7-4B3F-BABE-7B113C30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65C39-CADC-4000-A051-7F1B95B2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50B0-01C5-4F1F-A3ED-E73F6B7B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ADBB-7499-4E61-B95C-348778EC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0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59F7-D0CA-4E12-9801-A9355A21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B3BE-DC11-45D7-9766-643EDD36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3428E-13C5-4710-99E3-A612BD7B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23282-D017-4103-9793-423D3500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92C1-394C-4C89-A1C8-59F10F93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4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D571-17C9-46AB-9010-06D66D78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4AADC-BBEE-4C24-AF76-FA883BF5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46814-C191-4EA2-ADE6-685C2CB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016C7-3E6F-48B2-870F-EB270825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4235A-6D35-4168-8AAC-895BD1DE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24EC-BC39-4BA9-94DF-CD9DFF95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6DAD5-C318-4FC3-8F73-21EA1151D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857B3-5255-4517-AF03-F60442CDB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47B67-B8C0-4D57-A127-2F945E0F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F670F-2D88-4BA6-81BB-1081D63E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1EB5C-853E-4C7F-91CA-A1837A1A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32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759A-01F8-40BD-B068-07A186D3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CDB2D-D872-41A7-B876-070FDBF94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8DE73-F576-4F05-B874-3E4327FAD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6A32D-42A0-4A42-81B2-6EDFFB4B3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F04CA-4419-43B9-8CAF-80E81A32D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71A80-F1F3-418C-9827-AB80D03F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F518A6-56AA-47B1-AEB7-A910CF77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DE756-A5FA-432E-97F0-3C8E53B9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7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2A5F-3A39-4B81-B414-E6090FDE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461BA-704C-4C93-973D-C9E906B0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6C3EF-14BB-4216-A5B1-6C1FFB7D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08441-BF8B-40FB-96A3-C79D5BDF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4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D2632-86CF-4FDC-9662-B0787C64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32E5E-8323-4095-8737-3B3BF6F7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5BDEA-7381-4B22-9B47-39F52362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DA7A-785A-4D9A-9E75-4DEB31C8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8E53-173F-4C15-8C6F-026230FD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70B0-C8E2-479A-92CE-030C05BEC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E8BEE-7ECB-4E17-8CAD-38D957C2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725CB-D2BE-417C-90FF-601280E5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3525D-42B5-47A9-B39B-959DB8C4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2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E983-BABE-49C2-A26B-ADE5A44E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FE255-7A08-4290-BF35-00121F311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3D04B-F2AF-487F-90BF-6CAE7978B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9FAE4-7378-49DD-B8EC-2BF137A9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D2DD6-8DA3-401A-B921-4BB9AEE7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75674-8C02-497F-833B-FFF41155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2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E8B87-124B-4D73-A990-F9FB6F5A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BA43E-7441-4D84-9FF6-A2BF10D9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DE98-EFC5-48CB-8ECF-DC61B5D0B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8C9C-1329-455A-9B5B-A6CFA6CCDC2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C576-4F6A-4740-9909-33DAB922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DECE0-A2E4-47EC-861A-FF2972E31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5A892-B061-4288-90FD-385484C05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breheroes.co.uk/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6FA04-2CD5-4015-865F-69ACC8F3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ED62EE-9601-47DF-8753-C7299BB20A40}"/>
              </a:ext>
            </a:extLst>
          </p:cNvPr>
          <p:cNvSpPr txBox="1">
            <a:spLocks/>
          </p:cNvSpPr>
          <p:nvPr/>
        </p:nvSpPr>
        <p:spPr>
          <a:xfrm>
            <a:off x="5641913" y="2270920"/>
            <a:ext cx="6217578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dirty="0">
                <a:solidFill>
                  <a:schemeClr val="bg1"/>
                </a:solidFill>
              </a:rPr>
              <a:t>Cinderford Town Council Briefing</a:t>
            </a:r>
          </a:p>
          <a:p>
            <a:r>
              <a:rPr lang="en-GB" sz="3300" dirty="0">
                <a:solidFill>
                  <a:schemeClr val="bg1"/>
                </a:solidFill>
              </a:rPr>
              <a:t>Matt Smith Full Fibre Ltd.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6308732-41DE-4102-90C0-5F599EBD44A6}"/>
              </a:ext>
            </a:extLst>
          </p:cNvPr>
          <p:cNvSpPr txBox="1">
            <a:spLocks/>
          </p:cNvSpPr>
          <p:nvPr/>
        </p:nvSpPr>
        <p:spPr>
          <a:xfrm>
            <a:off x="5641913" y="4224475"/>
            <a:ext cx="6026212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11/1/22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910A6B-49DF-4ABF-ACAF-4F744B556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59" y="1417665"/>
            <a:ext cx="2539682" cy="507936"/>
          </a:xfrm>
        </p:spPr>
      </p:pic>
    </p:spTree>
    <p:extLst>
      <p:ext uri="{BB962C8B-B14F-4D97-AF65-F5344CB8AC3E}">
        <p14:creationId xmlns:p14="http://schemas.microsoft.com/office/powerpoint/2010/main" val="129606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Progress to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1" y="980347"/>
            <a:ext cx="11077316" cy="5741123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 can’t build a fibre network overnight.  We have started early to satisfy the mid-term demand </a:t>
            </a:r>
            <a:endParaRPr lang="en-GB" sz="2000" dirty="0">
              <a:solidFill>
                <a:prstClr val="black"/>
              </a:solidFill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Our presence may accelerate Openreach or other alt-nets to respond  </a:t>
            </a:r>
          </a:p>
          <a:p>
            <a:r>
              <a:rPr lang="en-GB" sz="2000" dirty="0">
                <a:latin typeface="+mj-lt"/>
              </a:rPr>
              <a:t>This is our risk but if it happens, it can only be good for consumer choice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0FE362-83E3-40B9-86F3-9E79540F4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289506"/>
              </p:ext>
            </p:extLst>
          </p:nvPr>
        </p:nvGraphicFramePr>
        <p:xfrm>
          <a:off x="513396" y="1424017"/>
          <a:ext cx="11193573" cy="431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4B318AB4-3BCA-446D-8360-835D23DBD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9271" y="2919045"/>
            <a:ext cx="339970" cy="339970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D015C9DE-5659-4789-A6AE-4BE1ED10A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1686" y="3577778"/>
            <a:ext cx="339970" cy="33997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2C7F78CC-A929-438B-8299-20A388933E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3751" y="3089030"/>
            <a:ext cx="339970" cy="33997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252B384D-0A45-4BE1-93A0-7D3358EB0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0897" y="3816517"/>
            <a:ext cx="339970" cy="33997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0E0A9801-34E7-445A-BA16-0FC4690C3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2475" y="3372239"/>
            <a:ext cx="339970" cy="339970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3A2961DD-7AD5-478B-BC90-CC67101C3F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1523" y="4221580"/>
            <a:ext cx="339970" cy="33997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732B3D30-04AE-46F0-BABF-D9666AFE4E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1553" y="4413635"/>
            <a:ext cx="339970" cy="33997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40CD3D98-668D-4D94-8DB4-CAA0830071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829" y="4708859"/>
            <a:ext cx="339970" cy="339970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3FCF19DE-4E3A-46D3-9A01-DBEACF26F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3182" y="3303169"/>
            <a:ext cx="339970" cy="339970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307F013B-6BBE-40B5-A9B7-B3129D2F8B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2393" y="3542224"/>
            <a:ext cx="339970" cy="339970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CC297167-0E29-435A-88CF-887C04856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3971" y="3089030"/>
            <a:ext cx="339970" cy="3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85DDD-4246-4BB7-8182-29B2D7C0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4205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9CB2B-DD81-42B8-8C70-99D863B5134E}"/>
              </a:ext>
            </a:extLst>
          </p:cNvPr>
          <p:cNvSpPr txBox="1"/>
          <p:nvPr/>
        </p:nvSpPr>
        <p:spPr>
          <a:xfrm>
            <a:off x="3980599" y="73952"/>
            <a:ext cx="249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FDP/CBTs in Deployment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2E42E-1DCA-430A-83A6-57DD3390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802" y="408381"/>
            <a:ext cx="7276926" cy="64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0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How to order a service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0" y="980348"/>
            <a:ext cx="4840596" cy="502241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  <a:hlinkClick r:id="rId3"/>
              </a:rPr>
              <a:t>www.fibreheroes.co.uk</a:t>
            </a:r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Check if you are ready for service</a:t>
            </a:r>
          </a:p>
          <a:p>
            <a:r>
              <a:rPr lang="en-GB" sz="2000" dirty="0">
                <a:latin typeface="+mj-lt"/>
              </a:rPr>
              <a:t>Pre-register &amp; we’ll contact you if not</a:t>
            </a:r>
          </a:p>
          <a:p>
            <a:r>
              <a:rPr lang="en-GB" sz="2000" dirty="0">
                <a:latin typeface="+mj-lt"/>
              </a:rPr>
              <a:t>Select your preferred ISP</a:t>
            </a:r>
          </a:p>
          <a:p>
            <a:r>
              <a:rPr lang="en-GB" sz="2000" dirty="0">
                <a:latin typeface="+mj-lt"/>
              </a:rPr>
              <a:t>When you order we guarantee a installation within 10 days </a:t>
            </a:r>
          </a:p>
          <a:p>
            <a:endParaRPr lang="en-GB" sz="18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2952B0-9E73-4692-AAC5-D3E8DD1FE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709" y="1149397"/>
            <a:ext cx="1275779" cy="5389515"/>
          </a:xfrm>
          <a:prstGeom prst="rect">
            <a:avLst/>
          </a:prstGeom>
        </p:spPr>
      </p:pic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B6408E4-6D39-43F0-A621-FD0F90F30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443" y="1149397"/>
            <a:ext cx="1595202" cy="5227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428D6-30CC-4157-8EED-EB3CEE700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947" y="882813"/>
            <a:ext cx="2983808" cy="5494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0E360-EADE-4D50-9EAD-D0432F1D8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30" y="3410178"/>
            <a:ext cx="4431811" cy="29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3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0AFB-E088-4394-BE67-D1FEA7B4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704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6FA04-2CD5-4015-865F-69ACC8F3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ED62EE-9601-47DF-8753-C7299BB20A40}"/>
              </a:ext>
            </a:extLst>
          </p:cNvPr>
          <p:cNvSpPr txBox="1">
            <a:spLocks/>
          </p:cNvSpPr>
          <p:nvPr/>
        </p:nvSpPr>
        <p:spPr>
          <a:xfrm>
            <a:off x="5640835" y="2354391"/>
            <a:ext cx="6026212" cy="356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Thanks for listening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Any further questions?</a:t>
            </a:r>
          </a:p>
          <a:p>
            <a:endParaRPr lang="en-GB" sz="25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Pynes Hill Court, Pynes Hill, Exeter, England, EX2 5AZ</a:t>
            </a:r>
          </a:p>
          <a:p>
            <a:r>
              <a:rPr lang="en-GB" sz="2200" dirty="0">
                <a:solidFill>
                  <a:schemeClr val="bg1"/>
                </a:solidFill>
              </a:rPr>
              <a:t>enquiries@fullfibre.co</a:t>
            </a:r>
          </a:p>
          <a:p>
            <a:r>
              <a:rPr lang="en-GB" sz="2200" dirty="0">
                <a:solidFill>
                  <a:schemeClr val="bg1"/>
                </a:solidFill>
              </a:rPr>
              <a:t>0333 121 0505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910A6B-49DF-4ABF-ACAF-4F744B556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59" y="1716244"/>
            <a:ext cx="2539682" cy="507936"/>
          </a:xfrm>
        </p:spPr>
      </p:pic>
    </p:spTree>
    <p:extLst>
      <p:ext uri="{BB962C8B-B14F-4D97-AF65-F5344CB8AC3E}">
        <p14:creationId xmlns:p14="http://schemas.microsoft.com/office/powerpoint/2010/main" val="372222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Who are Full Fibre Ltd?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0" y="980348"/>
            <a:ext cx="11193573" cy="5022418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j-lt"/>
              </a:rPr>
              <a:t>Established in 2017 &amp; based in Exeter with 3 Regional Offices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Full Fibre broadband infrastructure - The clue’s in the name!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FTTP access to every single property in the towns we serve </a:t>
            </a:r>
          </a:p>
          <a:p>
            <a:pPr lvl="0"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Cinderford because of Fastershire Funding &amp; Community Campaign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Gigabit Capable &gt;1,000Mbps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Symmetrical Offerings – Same Upload as Download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Wholesale only – Promoting a choice of ISPs and real competition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Independent of Openreach but we use Openreach’s Ducts &amp; Poles (PIA) as well as our own infrastructure</a:t>
            </a:r>
          </a:p>
          <a:p>
            <a:pPr marL="0" indent="0">
              <a:buNone/>
            </a:pPr>
            <a:endParaRPr lang="en-GB" sz="300" dirty="0">
              <a:latin typeface="+mj-lt"/>
            </a:endParaRPr>
          </a:p>
          <a:p>
            <a:r>
              <a:rPr lang="en-GB" sz="2000" dirty="0">
                <a:latin typeface="+mj-lt"/>
              </a:rPr>
              <a:t>Targeting &gt;500,000 premises by 2025 - focused on small to medium sized towns</a:t>
            </a:r>
          </a:p>
          <a:p>
            <a:pPr lvl="1"/>
            <a:r>
              <a:rPr lang="en-GB" sz="1800" dirty="0">
                <a:latin typeface="+mj-lt"/>
              </a:rPr>
              <a:t>Actively building in 12 towns</a:t>
            </a:r>
          </a:p>
          <a:p>
            <a:pPr lvl="1"/>
            <a:r>
              <a:rPr lang="en-GB" sz="1800" dirty="0">
                <a:latin typeface="+mj-lt"/>
              </a:rPr>
              <a:t>Announced 48 towns to date across 10 counties</a:t>
            </a:r>
          </a:p>
          <a:p>
            <a:pPr lvl="1"/>
            <a:r>
              <a:rPr lang="en-GB" sz="1800" dirty="0">
                <a:latin typeface="+mj-lt"/>
              </a:rPr>
              <a:t>236 towns under consideration across 26 counties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Funded by Basalt Infrastructure Partners III</a:t>
            </a:r>
            <a:endParaRPr lang="en-GB" sz="2000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3" name="Picture 2" descr="A person climbing a pole&#10;&#10;Description automatically generated with medium confidence">
            <a:extLst>
              <a:ext uri="{FF2B5EF4-FFF2-40B4-BE49-F238E27FC236}">
                <a16:creationId xmlns:a16="http://schemas.microsoft.com/office/drawing/2014/main" id="{A3332BDF-A73F-4B9A-8F7C-F3E22734A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40" y="940373"/>
            <a:ext cx="2152863" cy="32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Where are we building?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2FB12DA-0D5C-48D2-BE6D-E612FCED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30" y="882813"/>
            <a:ext cx="8426230" cy="57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9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Background to the Broadband Infrastructure Industry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0" y="980347"/>
            <a:ext cx="11193573" cy="551920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+mj-lt"/>
              </a:rPr>
              <a:t>Dominated by Openreach and Virgin Media (in cities)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+mj-lt"/>
              </a:rPr>
              <a:t>Traditionally copper based moved to Hybrid Copper / Fibre (FTTC) 2011-18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+mj-lt"/>
              </a:rPr>
              <a:t>FTTC driven by BT Openreach trying to extend commercial lifespan                                             of Copper 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+mj-lt"/>
              </a:rPr>
              <a:t>Never going to be the long term solution for UK connectivity</a:t>
            </a:r>
          </a:p>
          <a:p>
            <a:pPr>
              <a:spcAft>
                <a:spcPts val="1200"/>
              </a:spcAft>
            </a:pPr>
            <a:endParaRPr lang="en-GB" sz="20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latin typeface="+mj-lt"/>
              </a:rPr>
              <a:t>Recent rise of ‘alt-net’ competitors mostly building Full Fibre to the Premise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+mj-lt"/>
              </a:rPr>
              <a:t>Openreach response has been to pivot to Full Fibre &amp; discontinue copper by 2025/26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Government now targeting 85%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Full Fibre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2025 to strengthen the economy and play catch up with other nations’ connectivity levels</a:t>
            </a:r>
          </a:p>
        </p:txBody>
      </p:sp>
      <p:pic>
        <p:nvPicPr>
          <p:cNvPr id="1028" name="Picture 4" descr="Fibre optic broadband in rural areas: Lyddington | thinkbroadband">
            <a:extLst>
              <a:ext uri="{FF2B5EF4-FFF2-40B4-BE49-F238E27FC236}">
                <a16:creationId xmlns:a16="http://schemas.microsoft.com/office/drawing/2014/main" id="{BE42B69C-73F1-4794-AC4D-925AD791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55" y="967225"/>
            <a:ext cx="3188815" cy="2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4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But we have fibre already!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0" y="980347"/>
            <a:ext cx="11193573" cy="5376001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FTTC has been mis-sold as Fibre for many years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</a:rPr>
              <a:t>In reality its a hybrid solution with some fibre in it but reliant on copper to the home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+mj-lt"/>
              </a:rPr>
              <a:t>Maximum FTTC speeds 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up to </a:t>
            </a:r>
            <a:r>
              <a:rPr lang="en-GB" sz="2000" dirty="0">
                <a:latin typeface="+mj-lt"/>
              </a:rPr>
              <a:t>80Mbps Download &amp; 20Mbps Upload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</a:rPr>
              <a:t>BUT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</a:rPr>
              <a:t>Speed is highly sensitive to the amount of copper in your connection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Most connections experience variability in performance and drop outs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 Download / Upload imbalance can be an issue for some activities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mis-selling has created confusion with consumers which is difficult to overcome</a:t>
            </a:r>
          </a:p>
          <a:p>
            <a:r>
              <a:rPr lang="en-GB" sz="2000" dirty="0">
                <a:latin typeface="+mj-lt"/>
              </a:rPr>
              <a:t>Headline speeds are OK for many for now but the world is not standing still </a:t>
            </a:r>
          </a:p>
          <a:p>
            <a:r>
              <a:rPr lang="en-GB" sz="2000" dirty="0">
                <a:latin typeface="+mj-lt"/>
              </a:rPr>
              <a:t>The copper network will become less &amp; less fit for purpose before it is decommissioned in the mid-late 20’s</a:t>
            </a:r>
          </a:p>
        </p:txBody>
      </p:sp>
    </p:spTree>
    <p:extLst>
      <p:ext uri="{BB962C8B-B14F-4D97-AF65-F5344CB8AC3E}">
        <p14:creationId xmlns:p14="http://schemas.microsoft.com/office/powerpoint/2010/main" val="21209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Why we need real Fibre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0" y="980347"/>
            <a:ext cx="11193573" cy="537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+mj-lt"/>
              </a:rPr>
              <a:t>Copper has come to the end of its useful life</a:t>
            </a:r>
          </a:p>
          <a:p>
            <a:r>
              <a:rPr lang="en-GB" sz="2000" dirty="0">
                <a:latin typeface="+mj-lt"/>
              </a:rPr>
              <a:t>The Pandemic increased pressure on the network and gave a                                                       taste of where consumption would have been anyway in the                                                                 near future</a:t>
            </a:r>
          </a:p>
          <a:p>
            <a:r>
              <a:rPr lang="en-GB" sz="2000" dirty="0">
                <a:latin typeface="+mj-lt"/>
              </a:rPr>
              <a:t>During 2020 the copper network experienced 5,000 outages</a:t>
            </a:r>
          </a:p>
          <a:p>
            <a:r>
              <a:rPr lang="en-GB" sz="2000" dirty="0">
                <a:latin typeface="+mj-lt"/>
              </a:rPr>
              <a:t>Performance was 30% poorer than the previous year</a:t>
            </a:r>
          </a:p>
          <a:p>
            <a:pPr marL="0" indent="0">
              <a:buNone/>
            </a:pPr>
            <a:endParaRPr lang="en-GB" sz="2000" b="1" dirty="0">
              <a:latin typeface="+mj-lt"/>
            </a:endParaRPr>
          </a:p>
          <a:p>
            <a:pPr marL="0" indent="0">
              <a:buNone/>
            </a:pPr>
            <a:r>
              <a:rPr lang="en-GB" sz="2000" b="1" dirty="0">
                <a:latin typeface="+mj-lt"/>
              </a:rPr>
              <a:t>But isn't 5G the future?</a:t>
            </a:r>
          </a:p>
          <a:p>
            <a:r>
              <a:rPr lang="en-GB" sz="2000" dirty="0">
                <a:latin typeface="+mj-lt"/>
              </a:rPr>
              <a:t>5G provides very high speeds &amp; 50% UK population may have access by 2023 (mainly in urban areas)</a:t>
            </a:r>
          </a:p>
          <a:p>
            <a:pPr marL="0" indent="0">
              <a:buNone/>
            </a:pPr>
            <a:r>
              <a:rPr lang="en-GB" sz="2000" i="1" dirty="0">
                <a:latin typeface="+mj-lt"/>
              </a:rPr>
              <a:t>However</a:t>
            </a:r>
          </a:p>
          <a:p>
            <a:r>
              <a:rPr lang="en-GB" sz="2000" dirty="0">
                <a:latin typeface="+mj-lt"/>
              </a:rPr>
              <a:t>The spectrum is limited </a:t>
            </a:r>
          </a:p>
          <a:p>
            <a:r>
              <a:rPr lang="en-GB" sz="2000" dirty="0">
                <a:latin typeface="+mj-lt"/>
              </a:rPr>
              <a:t>The shared nature of the medium can make contention and security a problem</a:t>
            </a:r>
          </a:p>
          <a:p>
            <a:r>
              <a:rPr lang="en-GB" sz="2000" dirty="0">
                <a:latin typeface="+mj-lt"/>
              </a:rPr>
              <a:t>It is not an alternative to or substitute for full fibre but it will compliment it in the future</a:t>
            </a:r>
          </a:p>
          <a:p>
            <a:r>
              <a:rPr lang="en-GB" sz="2000" dirty="0">
                <a:latin typeface="+mj-lt"/>
              </a:rPr>
              <a:t>5G will also require fibre everywhere to link small cell sites – it is not a case of either or</a:t>
            </a:r>
          </a:p>
          <a:p>
            <a:endParaRPr lang="en-GB" sz="3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001E7D-979D-4CFD-9B59-A1FFA163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867" y="1148765"/>
            <a:ext cx="3979104" cy="22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3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1" y="980347"/>
            <a:ext cx="8579070" cy="5376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+mj-lt"/>
              </a:rPr>
              <a:t>Demand for higher speeds is relentless </a:t>
            </a:r>
          </a:p>
          <a:p>
            <a:r>
              <a:rPr lang="en-GB" sz="2000" dirty="0">
                <a:latin typeface="+mj-lt"/>
              </a:rPr>
              <a:t>Video the biggest driver </a:t>
            </a:r>
          </a:p>
          <a:p>
            <a:r>
              <a:rPr lang="en-GB" sz="2000" dirty="0">
                <a:latin typeface="+mj-lt"/>
              </a:rPr>
              <a:t>More people consuming high resolution &amp; on-demand content or video calls </a:t>
            </a:r>
          </a:p>
          <a:p>
            <a:r>
              <a:rPr lang="en-GB" sz="2000" dirty="0">
                <a:latin typeface="+mj-lt"/>
              </a:rPr>
              <a:t>Emerging applications, 8k TV, Online Gaming, the Tactile Internet (telehealth) &amp; Immersive Media (Virtual &amp; Augmented Reality) </a:t>
            </a:r>
          </a:p>
          <a:p>
            <a:r>
              <a:rPr lang="en-GB" sz="2000" dirty="0">
                <a:latin typeface="+mj-lt"/>
              </a:rPr>
              <a:t>These require far greater bandwidth to support real time human – computer interactions within the parameters of human reaction times</a:t>
            </a:r>
          </a:p>
          <a:p>
            <a:r>
              <a:rPr lang="en-GB" sz="2000" dirty="0">
                <a:latin typeface="+mj-lt"/>
              </a:rPr>
              <a:t>More connected devices (IOT) in every home &amp; increasing time spent on line are intensifying the demands on the same connection</a:t>
            </a:r>
          </a:p>
          <a:p>
            <a:r>
              <a:rPr lang="en-GB" sz="2000" dirty="0">
                <a:latin typeface="+mj-lt"/>
              </a:rPr>
              <a:t>40% of homes will need 1Gbps/600Mbps &amp; 42% more will need 300/300Mbps by 2025 (WIK consulting)</a:t>
            </a:r>
          </a:p>
          <a:p>
            <a:r>
              <a:rPr lang="en-GB" sz="2000" dirty="0">
                <a:latin typeface="+mj-lt"/>
              </a:rPr>
              <a:t>Even occasional users will need to go faster with improvements to basic software </a:t>
            </a:r>
          </a:p>
          <a:p>
            <a:r>
              <a:rPr lang="en-GB" sz="2000" dirty="0">
                <a:latin typeface="+mj-lt"/>
              </a:rPr>
              <a:t>Even if you cant imagine using bleeding edge technology, others will be.  </a:t>
            </a:r>
          </a:p>
          <a:p>
            <a:r>
              <a:rPr lang="en-GB" sz="2000" dirty="0">
                <a:latin typeface="+mj-lt"/>
              </a:rPr>
              <a:t>In doing so they will add pressure to the copper network.  </a:t>
            </a:r>
          </a:p>
          <a:p>
            <a:r>
              <a:rPr lang="en-GB" sz="2000" dirty="0">
                <a:latin typeface="+mj-lt"/>
              </a:rPr>
              <a:t>So what is a decent connection today will not remain so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Why we really need Full Fibre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54FC79E-1BB5-4A17-8FAC-06EDFB5B5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606" y="980345"/>
            <a:ext cx="2475997" cy="1388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64A93-F1D5-410E-862B-810FFF204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607" y="2944801"/>
            <a:ext cx="2475996" cy="1300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2B737-3DCF-40B8-A921-6750E81B5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780" y="5236193"/>
            <a:ext cx="2969190" cy="10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0" y="980347"/>
            <a:ext cx="11193573" cy="5376001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j-lt"/>
              </a:rPr>
              <a:t>Full Fibre is Future Proofed</a:t>
            </a:r>
          </a:p>
          <a:p>
            <a:r>
              <a:rPr lang="en-GB" sz="2000" dirty="0">
                <a:latin typeface="+mj-lt"/>
              </a:rPr>
              <a:t>Fibre can carry multiple terabytes of data per second</a:t>
            </a:r>
          </a:p>
          <a:p>
            <a:r>
              <a:rPr lang="en-GB" sz="2000" dirty="0">
                <a:latin typeface="+mj-lt"/>
              </a:rPr>
              <a:t>Not just headline speed - Symmetry / constancy / latency / contention / reliability and the upgrade path are all critical</a:t>
            </a:r>
          </a:p>
          <a:p>
            <a:r>
              <a:rPr lang="en-GB" sz="2000" dirty="0">
                <a:latin typeface="+mj-lt"/>
              </a:rPr>
              <a:t>Latency levels required for the tactile internet and immersive media can only be provided by full fibre</a:t>
            </a:r>
          </a:p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Symmetrical connections are therefore increasingly important - </a:t>
            </a:r>
            <a:r>
              <a:rPr lang="en-GB" sz="2000" dirty="0">
                <a:latin typeface="+mj-lt"/>
              </a:rPr>
              <a:t>Video Calling, Gaming and Cloud Computing require 2 way traffic as do people working from home but accessing their work placed network through a VPN and can only be provided by full fibre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virtually no contention with full fibre so busy hour issues will be a thing of the past</a:t>
            </a:r>
          </a:p>
          <a:p>
            <a:r>
              <a:rPr lang="en-GB" sz="2000" dirty="0">
                <a:latin typeface="+mj-lt"/>
              </a:rPr>
              <a:t>Full Fibre is 5x more reliable than Hybrid Copper broadband</a:t>
            </a:r>
          </a:p>
          <a:p>
            <a:endParaRPr lang="en-GB" sz="700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Why we really need Full Fibre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4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979" y="136525"/>
            <a:ext cx="10991878" cy="608779"/>
          </a:xfrm>
        </p:spPr>
        <p:txBody>
          <a:bodyPr>
            <a:normAutofit/>
          </a:bodyPr>
          <a:lstStyle/>
          <a:p>
            <a:r>
              <a:rPr lang="en-US" sz="2400" b="1" dirty="0"/>
              <a:t>Network Elements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B886-B529-471A-AA1C-1C6FE04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1" y="358447"/>
            <a:ext cx="1734412" cy="3468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73EB-38F8-4932-92E1-CB4607F3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5A892-B061-4288-90FD-385484C050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8BD9F-010E-49E3-BA2E-7754E3153AD4}"/>
              </a:ext>
            </a:extLst>
          </p:cNvPr>
          <p:cNvCxnSpPr/>
          <p:nvPr/>
        </p:nvCxnSpPr>
        <p:spPr>
          <a:xfrm>
            <a:off x="485030" y="842838"/>
            <a:ext cx="1119357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1AF6C9-91E5-4060-A0B7-269246C7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98" y="3184766"/>
            <a:ext cx="6207783" cy="3628697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Relatively Non-Invasive build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Limited dig under TM to clear Openreach Duct blockages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Some Openreach Poles will need to be replaced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Full Fibre Poles required in areas of directly buried copper c. 10% of most areas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Installation of cabinets &amp; poles (Incl in Conservation Areas &amp; AONBs)</a:t>
            </a:r>
            <a:r>
              <a:rPr lang="en-GB" sz="1800" dirty="0">
                <a:solidFill>
                  <a:prstClr val="black"/>
                </a:solidFill>
                <a:latin typeface="+mj-lt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excluded from formal planning controls by the Electronic Communications Code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latin typeface="+mj-lt"/>
              </a:rPr>
              <a:t>We do work with residents to find the least contentious locations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8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800" dirty="0">
              <a:latin typeface="+mj-lt"/>
            </a:endParaRPr>
          </a:p>
        </p:txBody>
      </p:sp>
      <p:pic>
        <p:nvPicPr>
          <p:cNvPr id="7" name="Graphic 6" descr="For Sale with solid fill">
            <a:extLst>
              <a:ext uri="{FF2B5EF4-FFF2-40B4-BE49-F238E27FC236}">
                <a16:creationId xmlns:a16="http://schemas.microsoft.com/office/drawing/2014/main" id="{9260393E-3AC8-4070-A9AB-6C19541DE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6405" y="1492644"/>
            <a:ext cx="914400" cy="914400"/>
          </a:xfrm>
          <a:prstGeom prst="rect">
            <a:avLst/>
          </a:prstGeom>
        </p:spPr>
      </p:pic>
      <p:pic>
        <p:nvPicPr>
          <p:cNvPr id="10" name="Graphic 9" descr="Schoolhouse with solid fill">
            <a:extLst>
              <a:ext uri="{FF2B5EF4-FFF2-40B4-BE49-F238E27FC236}">
                <a16:creationId xmlns:a16="http://schemas.microsoft.com/office/drawing/2014/main" id="{0EAA27F0-4896-4FAE-980D-3A34B3FD8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030" y="1073529"/>
            <a:ext cx="1450911" cy="1450911"/>
          </a:xfrm>
          <a:prstGeom prst="rect">
            <a:avLst/>
          </a:prstGeom>
        </p:spPr>
      </p:pic>
      <p:pic>
        <p:nvPicPr>
          <p:cNvPr id="12" name="Graphic 11" descr="For Sale outline">
            <a:extLst>
              <a:ext uri="{FF2B5EF4-FFF2-40B4-BE49-F238E27FC236}">
                <a16:creationId xmlns:a16="http://schemas.microsoft.com/office/drawing/2014/main" id="{98470C4F-60EC-4B35-8D4B-C6E77AA9B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0457" y="1488742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CB62ED-C7BD-436F-B385-E345C85CD3C8}"/>
              </a:ext>
            </a:extLst>
          </p:cNvPr>
          <p:cNvCxnSpPr/>
          <p:nvPr/>
        </p:nvCxnSpPr>
        <p:spPr>
          <a:xfrm>
            <a:off x="485030" y="2403142"/>
            <a:ext cx="11066106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Rectangular Prism with solid fill">
            <a:extLst>
              <a:ext uri="{FF2B5EF4-FFF2-40B4-BE49-F238E27FC236}">
                <a16:creationId xmlns:a16="http://schemas.microsoft.com/office/drawing/2014/main" id="{B83A9606-F2D5-410A-B789-13D522C37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28418" y="1726282"/>
            <a:ext cx="823495" cy="653141"/>
          </a:xfrm>
          <a:prstGeom prst="rect">
            <a:avLst/>
          </a:prstGeom>
        </p:spPr>
      </p:pic>
      <p:pic>
        <p:nvPicPr>
          <p:cNvPr id="15" name="Graphic 14" descr="Rectangular Prism outline">
            <a:extLst>
              <a:ext uri="{FF2B5EF4-FFF2-40B4-BE49-F238E27FC236}">
                <a16:creationId xmlns:a16="http://schemas.microsoft.com/office/drawing/2014/main" id="{0A839682-8F5B-4319-BC07-66F022421C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39992" y="2398477"/>
            <a:ext cx="689222" cy="521371"/>
          </a:xfrm>
          <a:prstGeom prst="rect">
            <a:avLst/>
          </a:prstGeom>
        </p:spPr>
      </p:pic>
      <p:sp>
        <p:nvSpPr>
          <p:cNvPr id="17" name="Cylinder 16">
            <a:extLst>
              <a:ext uri="{FF2B5EF4-FFF2-40B4-BE49-F238E27FC236}">
                <a16:creationId xmlns:a16="http://schemas.microsoft.com/office/drawing/2014/main" id="{E236CE7A-99E9-443A-A775-5051947C0FBF}"/>
              </a:ext>
            </a:extLst>
          </p:cNvPr>
          <p:cNvSpPr/>
          <p:nvPr/>
        </p:nvSpPr>
        <p:spPr>
          <a:xfrm rot="5400000">
            <a:off x="5640303" y="1610633"/>
            <a:ext cx="187395" cy="2162721"/>
          </a:xfrm>
          <a:prstGeom prst="ca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 descr="Rectangular Prism outline">
            <a:extLst>
              <a:ext uri="{FF2B5EF4-FFF2-40B4-BE49-F238E27FC236}">
                <a16:creationId xmlns:a16="http://schemas.microsoft.com/office/drawing/2014/main" id="{668828A7-C41A-482B-8963-6F722488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59356" y="2413427"/>
            <a:ext cx="721568" cy="545840"/>
          </a:xfrm>
          <a:prstGeom prst="rect">
            <a:avLst/>
          </a:prstGeom>
        </p:spPr>
      </p:pic>
      <p:sp>
        <p:nvSpPr>
          <p:cNvPr id="19" name="Cylinder 18">
            <a:extLst>
              <a:ext uri="{FF2B5EF4-FFF2-40B4-BE49-F238E27FC236}">
                <a16:creationId xmlns:a16="http://schemas.microsoft.com/office/drawing/2014/main" id="{7025FFDF-A85A-4389-A6F0-ECD8A5C752E6}"/>
              </a:ext>
            </a:extLst>
          </p:cNvPr>
          <p:cNvSpPr/>
          <p:nvPr/>
        </p:nvSpPr>
        <p:spPr>
          <a:xfrm rot="5400000">
            <a:off x="3238046" y="1900416"/>
            <a:ext cx="187396" cy="1583156"/>
          </a:xfrm>
          <a:prstGeom prst="ca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E3F1FF-A467-465A-B85C-BD3AE83E5DF3}"/>
              </a:ext>
            </a:extLst>
          </p:cNvPr>
          <p:cNvCxnSpPr>
            <a:cxnSpLocks/>
          </p:cNvCxnSpPr>
          <p:nvPr/>
        </p:nvCxnSpPr>
        <p:spPr>
          <a:xfrm>
            <a:off x="1606747" y="2691600"/>
            <a:ext cx="69577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322D00-994D-4872-8F64-E78C9AC1739F}"/>
              </a:ext>
            </a:extLst>
          </p:cNvPr>
          <p:cNvCxnSpPr>
            <a:cxnSpLocks/>
          </p:cNvCxnSpPr>
          <p:nvPr/>
        </p:nvCxnSpPr>
        <p:spPr>
          <a:xfrm>
            <a:off x="2302526" y="2187356"/>
            <a:ext cx="3033" cy="51649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ylinder 21">
            <a:extLst>
              <a:ext uri="{FF2B5EF4-FFF2-40B4-BE49-F238E27FC236}">
                <a16:creationId xmlns:a16="http://schemas.microsoft.com/office/drawing/2014/main" id="{5CD2F3FA-FA37-4A4E-B9F8-C5F36AE37DCF}"/>
              </a:ext>
            </a:extLst>
          </p:cNvPr>
          <p:cNvSpPr/>
          <p:nvPr/>
        </p:nvSpPr>
        <p:spPr>
          <a:xfrm>
            <a:off x="7176926" y="940373"/>
            <a:ext cx="95708" cy="1450910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079F94-E72E-414B-A44F-3EDDB681033A}"/>
              </a:ext>
            </a:extLst>
          </p:cNvPr>
          <p:cNvCxnSpPr>
            <a:cxnSpLocks/>
          </p:cNvCxnSpPr>
          <p:nvPr/>
        </p:nvCxnSpPr>
        <p:spPr>
          <a:xfrm>
            <a:off x="1606746" y="2260850"/>
            <a:ext cx="0" cy="44300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9F4C23-11B1-419E-BBC8-AC0DF3DEEBA5}"/>
              </a:ext>
            </a:extLst>
          </p:cNvPr>
          <p:cNvCxnSpPr>
            <a:cxnSpLocks/>
            <a:endCxn id="19" idx="3"/>
          </p:cNvCxnSpPr>
          <p:nvPr/>
        </p:nvCxnSpPr>
        <p:spPr>
          <a:xfrm>
            <a:off x="2540165" y="2183873"/>
            <a:ext cx="1" cy="50812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1DCDFC-036F-490F-8C13-AA3041488542}"/>
              </a:ext>
            </a:extLst>
          </p:cNvPr>
          <p:cNvCxnSpPr>
            <a:cxnSpLocks/>
          </p:cNvCxnSpPr>
          <p:nvPr/>
        </p:nvCxnSpPr>
        <p:spPr>
          <a:xfrm>
            <a:off x="7144556" y="1273734"/>
            <a:ext cx="18157" cy="132416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1840C5-FADE-4E9D-B164-B8EE6E73E3F2}"/>
              </a:ext>
            </a:extLst>
          </p:cNvPr>
          <p:cNvCxnSpPr>
            <a:cxnSpLocks/>
            <a:stCxn id="29" idx="1"/>
          </p:cNvCxnSpPr>
          <p:nvPr/>
        </p:nvCxnSpPr>
        <p:spPr>
          <a:xfrm flipV="1">
            <a:off x="10620207" y="2691602"/>
            <a:ext cx="477768" cy="19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D21CF4-7EB9-48BC-BEA3-33A114CC5B36}"/>
              </a:ext>
            </a:extLst>
          </p:cNvPr>
          <p:cNvCxnSpPr>
            <a:cxnSpLocks/>
          </p:cNvCxnSpPr>
          <p:nvPr/>
        </p:nvCxnSpPr>
        <p:spPr>
          <a:xfrm>
            <a:off x="11097975" y="2160597"/>
            <a:ext cx="0" cy="50812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1A0458-6301-424A-9872-9162483BE1FB}"/>
              </a:ext>
            </a:extLst>
          </p:cNvPr>
          <p:cNvCxnSpPr>
            <a:cxnSpLocks/>
          </p:cNvCxnSpPr>
          <p:nvPr/>
        </p:nvCxnSpPr>
        <p:spPr>
          <a:xfrm>
            <a:off x="7350353" y="1054870"/>
            <a:ext cx="1653526" cy="67141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ylinder 28">
            <a:extLst>
              <a:ext uri="{FF2B5EF4-FFF2-40B4-BE49-F238E27FC236}">
                <a16:creationId xmlns:a16="http://schemas.microsoft.com/office/drawing/2014/main" id="{B47D42EE-260F-4377-865F-2D4080826377}"/>
              </a:ext>
            </a:extLst>
          </p:cNvPr>
          <p:cNvSpPr/>
          <p:nvPr/>
        </p:nvSpPr>
        <p:spPr>
          <a:xfrm rot="5400000">
            <a:off x="8918619" y="1084104"/>
            <a:ext cx="187789" cy="3215387"/>
          </a:xfrm>
          <a:prstGeom prst="ca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DC03E04-CC80-4C8C-9381-788665C3D9E5}"/>
              </a:ext>
            </a:extLst>
          </p:cNvPr>
          <p:cNvSpPr/>
          <p:nvPr/>
        </p:nvSpPr>
        <p:spPr>
          <a:xfrm>
            <a:off x="7125936" y="1040861"/>
            <a:ext cx="197688" cy="2328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875D40A1-F88D-42FF-8833-F6B5B96F165F}"/>
              </a:ext>
            </a:extLst>
          </p:cNvPr>
          <p:cNvSpPr/>
          <p:nvPr/>
        </p:nvSpPr>
        <p:spPr>
          <a:xfrm rot="5400000">
            <a:off x="1842555" y="2392157"/>
            <a:ext cx="207557" cy="583305"/>
          </a:xfrm>
          <a:prstGeom prst="ca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 descr="For Sale with solid fill">
            <a:extLst>
              <a:ext uri="{FF2B5EF4-FFF2-40B4-BE49-F238E27FC236}">
                <a16:creationId xmlns:a16="http://schemas.microsoft.com/office/drawing/2014/main" id="{9AC5A603-A7E5-4BDE-BF08-F8592E57C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2410" y="3734767"/>
            <a:ext cx="914400" cy="914400"/>
          </a:xfrm>
          <a:prstGeom prst="rect">
            <a:avLst/>
          </a:prstGeom>
        </p:spPr>
      </p:pic>
      <p:pic>
        <p:nvPicPr>
          <p:cNvPr id="34" name="Graphic 33" descr="Rectangular Prism outline">
            <a:extLst>
              <a:ext uri="{FF2B5EF4-FFF2-40B4-BE49-F238E27FC236}">
                <a16:creationId xmlns:a16="http://schemas.microsoft.com/office/drawing/2014/main" id="{E18A5A1D-A53B-45DE-AAEE-46F45CBD1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5361" y="4655550"/>
            <a:ext cx="721568" cy="545840"/>
          </a:xfrm>
          <a:prstGeom prst="rect">
            <a:avLst/>
          </a:prstGeom>
        </p:spPr>
      </p:pic>
      <p:sp>
        <p:nvSpPr>
          <p:cNvPr id="35" name="Cylinder 34">
            <a:extLst>
              <a:ext uri="{FF2B5EF4-FFF2-40B4-BE49-F238E27FC236}">
                <a16:creationId xmlns:a16="http://schemas.microsoft.com/office/drawing/2014/main" id="{20EB41F0-C0DC-47B3-946E-212241C33EDE}"/>
              </a:ext>
            </a:extLst>
          </p:cNvPr>
          <p:cNvSpPr/>
          <p:nvPr/>
        </p:nvSpPr>
        <p:spPr>
          <a:xfrm>
            <a:off x="7232931" y="3182496"/>
            <a:ext cx="95708" cy="1450910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067137-BDA5-4C79-B165-AA07EEE173FC}"/>
              </a:ext>
            </a:extLst>
          </p:cNvPr>
          <p:cNvCxnSpPr>
            <a:cxnSpLocks/>
          </p:cNvCxnSpPr>
          <p:nvPr/>
        </p:nvCxnSpPr>
        <p:spPr>
          <a:xfrm>
            <a:off x="7200561" y="3515857"/>
            <a:ext cx="18157" cy="132416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D6548C6-9E1B-4DEA-B1C8-51C19304293B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7536929" y="4928470"/>
            <a:ext cx="3617051" cy="52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DB8733C-EBA1-49A7-9626-F8E763A8E5C3}"/>
              </a:ext>
            </a:extLst>
          </p:cNvPr>
          <p:cNvCxnSpPr>
            <a:cxnSpLocks/>
          </p:cNvCxnSpPr>
          <p:nvPr/>
        </p:nvCxnSpPr>
        <p:spPr>
          <a:xfrm>
            <a:off x="11153980" y="4402720"/>
            <a:ext cx="0" cy="50812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230A22-68B1-4C66-A315-A06E65A88E77}"/>
              </a:ext>
            </a:extLst>
          </p:cNvPr>
          <p:cNvCxnSpPr>
            <a:cxnSpLocks/>
          </p:cNvCxnSpPr>
          <p:nvPr/>
        </p:nvCxnSpPr>
        <p:spPr>
          <a:xfrm>
            <a:off x="7406358" y="3296993"/>
            <a:ext cx="3488331" cy="74142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47C9318-F130-4054-AA4D-46A883F89514}"/>
              </a:ext>
            </a:extLst>
          </p:cNvPr>
          <p:cNvSpPr/>
          <p:nvPr/>
        </p:nvSpPr>
        <p:spPr>
          <a:xfrm>
            <a:off x="7181941" y="3282984"/>
            <a:ext cx="197688" cy="2328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75687E-11AE-4D26-AD0A-003DD604E0A9}"/>
              </a:ext>
            </a:extLst>
          </p:cNvPr>
          <p:cNvSpPr txBox="1"/>
          <p:nvPr/>
        </p:nvSpPr>
        <p:spPr>
          <a:xfrm>
            <a:off x="8443654" y="4636143"/>
            <a:ext cx="1580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Directly Buried Copper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A5FA99-A3B1-4793-9D9A-7EEB21A796D5}"/>
              </a:ext>
            </a:extLst>
          </p:cNvPr>
          <p:cNvCxnSpPr>
            <a:cxnSpLocks/>
          </p:cNvCxnSpPr>
          <p:nvPr/>
        </p:nvCxnSpPr>
        <p:spPr>
          <a:xfrm>
            <a:off x="7013749" y="4649167"/>
            <a:ext cx="4513061" cy="638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46" descr="For Sale with solid fill">
            <a:extLst>
              <a:ext uri="{FF2B5EF4-FFF2-40B4-BE49-F238E27FC236}">
                <a16:creationId xmlns:a16="http://schemas.microsoft.com/office/drawing/2014/main" id="{B7725912-7513-4ECC-ABBE-125897F3D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685" y="5127160"/>
            <a:ext cx="914400" cy="914400"/>
          </a:xfrm>
          <a:prstGeom prst="rect">
            <a:avLst/>
          </a:prstGeom>
        </p:spPr>
      </p:pic>
      <p:pic>
        <p:nvPicPr>
          <p:cNvPr id="49" name="Graphic 48" descr="Rectangular Prism outline">
            <a:extLst>
              <a:ext uri="{FF2B5EF4-FFF2-40B4-BE49-F238E27FC236}">
                <a16:creationId xmlns:a16="http://schemas.microsoft.com/office/drawing/2014/main" id="{1BAB69C3-84A3-4209-A3E5-9822087B9D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2636" y="6047943"/>
            <a:ext cx="721568" cy="54584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24029A4-5370-4AFA-9D67-69F13D406AF9}"/>
              </a:ext>
            </a:extLst>
          </p:cNvPr>
          <p:cNvCxnSpPr>
            <a:cxnSpLocks/>
            <a:stCxn id="54" idx="1"/>
          </p:cNvCxnSpPr>
          <p:nvPr/>
        </p:nvCxnSpPr>
        <p:spPr>
          <a:xfrm flipV="1">
            <a:off x="10673487" y="6326118"/>
            <a:ext cx="477768" cy="19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7CEF7E-DEE1-4FE0-A0E3-D336DF2D99A8}"/>
              </a:ext>
            </a:extLst>
          </p:cNvPr>
          <p:cNvCxnSpPr>
            <a:cxnSpLocks/>
          </p:cNvCxnSpPr>
          <p:nvPr/>
        </p:nvCxnSpPr>
        <p:spPr>
          <a:xfrm>
            <a:off x="11151255" y="5795113"/>
            <a:ext cx="0" cy="50812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ylinder 53">
            <a:extLst>
              <a:ext uri="{FF2B5EF4-FFF2-40B4-BE49-F238E27FC236}">
                <a16:creationId xmlns:a16="http://schemas.microsoft.com/office/drawing/2014/main" id="{BB1C28E4-E92F-447F-9F88-9EFE33EE43A7}"/>
              </a:ext>
            </a:extLst>
          </p:cNvPr>
          <p:cNvSpPr/>
          <p:nvPr/>
        </p:nvSpPr>
        <p:spPr>
          <a:xfrm rot="5400000">
            <a:off x="8971899" y="4718620"/>
            <a:ext cx="187789" cy="3215387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&quot;Not Allowed&quot; Symbol 55">
            <a:extLst>
              <a:ext uri="{FF2B5EF4-FFF2-40B4-BE49-F238E27FC236}">
                <a16:creationId xmlns:a16="http://schemas.microsoft.com/office/drawing/2014/main" id="{B5B36297-300E-422E-8784-92AD13E66DCA}"/>
              </a:ext>
            </a:extLst>
          </p:cNvPr>
          <p:cNvSpPr/>
          <p:nvPr/>
        </p:nvSpPr>
        <p:spPr>
          <a:xfrm>
            <a:off x="8803142" y="6214034"/>
            <a:ext cx="246803" cy="23676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C158EBD-EBA5-4ED4-BFE7-DAC5AA60EEBD}"/>
              </a:ext>
            </a:extLst>
          </p:cNvPr>
          <p:cNvCxnSpPr>
            <a:cxnSpLocks/>
          </p:cNvCxnSpPr>
          <p:nvPr/>
        </p:nvCxnSpPr>
        <p:spPr>
          <a:xfrm>
            <a:off x="7011024" y="6027522"/>
            <a:ext cx="4513061" cy="638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66623F2-3215-4558-9E9A-D148ABCE2354}"/>
              </a:ext>
            </a:extLst>
          </p:cNvPr>
          <p:cNvSpPr txBox="1"/>
          <p:nvPr/>
        </p:nvSpPr>
        <p:spPr>
          <a:xfrm>
            <a:off x="8443654" y="5984875"/>
            <a:ext cx="1048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Blocked Ducts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99FB3CC-82EE-470C-8EDE-750E0FBBE16C}"/>
              </a:ext>
            </a:extLst>
          </p:cNvPr>
          <p:cNvSpPr txBox="1"/>
          <p:nvPr/>
        </p:nvSpPr>
        <p:spPr>
          <a:xfrm>
            <a:off x="428979" y="1001404"/>
            <a:ext cx="1668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BT Openreach Exchange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4C7062-8B9F-4F96-B4B3-BD70E28CBAB8}"/>
              </a:ext>
            </a:extLst>
          </p:cNvPr>
          <p:cNvSpPr txBox="1"/>
          <p:nvPr/>
        </p:nvSpPr>
        <p:spPr>
          <a:xfrm>
            <a:off x="7270022" y="1673827"/>
            <a:ext cx="1351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BT Openreach Pole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19774-705E-41E6-8359-CDDBDA9F140A}"/>
              </a:ext>
            </a:extLst>
          </p:cNvPr>
          <p:cNvSpPr txBox="1"/>
          <p:nvPr/>
        </p:nvSpPr>
        <p:spPr>
          <a:xfrm>
            <a:off x="2029037" y="1410596"/>
            <a:ext cx="146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Full Fibre Cabinet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7E190C-E5A8-4CD2-B9E1-CFEAEE2A874C}"/>
              </a:ext>
            </a:extLst>
          </p:cNvPr>
          <p:cNvSpPr txBox="1"/>
          <p:nvPr/>
        </p:nvSpPr>
        <p:spPr>
          <a:xfrm>
            <a:off x="6134893" y="1019870"/>
            <a:ext cx="1017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Full Fibre CBT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C31009-BC10-4B47-8652-04228EE31A00}"/>
              </a:ext>
            </a:extLst>
          </p:cNvPr>
          <p:cNvSpPr txBox="1"/>
          <p:nvPr/>
        </p:nvSpPr>
        <p:spPr>
          <a:xfrm>
            <a:off x="3662546" y="2919848"/>
            <a:ext cx="1444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Full Fibre Joint / FDP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CE52B5-3D75-47DE-A019-A910FA93D62C}"/>
              </a:ext>
            </a:extLst>
          </p:cNvPr>
          <p:cNvSpPr txBox="1"/>
          <p:nvPr/>
        </p:nvSpPr>
        <p:spPr>
          <a:xfrm>
            <a:off x="6363286" y="2923309"/>
            <a:ext cx="1444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Full Fibre Joint / FDP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BD5677-2EAD-429D-B27A-D977397DEEE4}"/>
              </a:ext>
            </a:extLst>
          </p:cNvPr>
          <p:cNvSpPr txBox="1"/>
          <p:nvPr/>
        </p:nvSpPr>
        <p:spPr>
          <a:xfrm>
            <a:off x="7404820" y="3805513"/>
            <a:ext cx="161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Requires Full Fibre Pole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AC4F6A-8E4A-4210-AE4B-B091D784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50" y="5462642"/>
            <a:ext cx="567724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3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817265CC3CC4897418A8D9AF2A853" ma:contentTypeVersion="13" ma:contentTypeDescription="Create a new document." ma:contentTypeScope="" ma:versionID="16870a0ecb58354fb35109b12c627c68">
  <xsd:schema xmlns:xsd="http://www.w3.org/2001/XMLSchema" xmlns:xs="http://www.w3.org/2001/XMLSchema" xmlns:p="http://schemas.microsoft.com/office/2006/metadata/properties" xmlns:ns2="6cbdf2f7-00e8-4e54-a670-1142f07921df" xmlns:ns3="898e7036-c409-4bee-9f82-d3e4dc8aea72" targetNamespace="http://schemas.microsoft.com/office/2006/metadata/properties" ma:root="true" ma:fieldsID="90f1d09bac3c75bdf2dd37301becb0f3" ns2:_="" ns3:_="">
    <xsd:import namespace="6cbdf2f7-00e8-4e54-a670-1142f07921df"/>
    <xsd:import namespace="898e7036-c409-4bee-9f82-d3e4dc8aea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df2f7-00e8-4e54-a670-1142f0792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e7036-c409-4bee-9f82-d3e4dc8aea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3B2237-069A-4FA1-A7A0-1B1EE72AD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920E9-140C-4C9D-8D5F-93F14AA5D66C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898e7036-c409-4bee-9f82-d3e4dc8aea72"/>
    <ds:schemaRef ds:uri="http://schemas.microsoft.com/office/2006/metadata/properties"/>
    <ds:schemaRef ds:uri="http://schemas.openxmlformats.org/package/2006/metadata/core-properties"/>
    <ds:schemaRef ds:uri="6cbdf2f7-00e8-4e54-a670-1142f07921d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21DF9D-104B-4288-8C10-5C6DFD5EA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bdf2f7-00e8-4e54-a670-1142f07921df"/>
    <ds:schemaRef ds:uri="898e7036-c409-4bee-9f82-d3e4dc8aea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8583</TotalTime>
  <Words>1101</Words>
  <Application>Microsoft Office PowerPoint</Application>
  <PresentationFormat>Widescreen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Who are Full Fibre Ltd?</vt:lpstr>
      <vt:lpstr>Where are we building?</vt:lpstr>
      <vt:lpstr>Background to the Broadband Infrastructure Industry</vt:lpstr>
      <vt:lpstr>But we have fibre already!</vt:lpstr>
      <vt:lpstr>Why we need real Fibre</vt:lpstr>
      <vt:lpstr>Why we really need Full Fibre</vt:lpstr>
      <vt:lpstr>Why we really need Full Fibre</vt:lpstr>
      <vt:lpstr>Network Elements</vt:lpstr>
      <vt:lpstr>Progress to date</vt:lpstr>
      <vt:lpstr>PowerPoint Presentation</vt:lpstr>
      <vt:lpstr>How to order a service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Fibre Ltd.  Board report – January 21</dc:title>
  <dc:creator>James Warner</dc:creator>
  <cp:lastModifiedBy>Matt Smith</cp:lastModifiedBy>
  <cp:revision>69</cp:revision>
  <dcterms:created xsi:type="dcterms:W3CDTF">2021-01-03T12:38:51Z</dcterms:created>
  <dcterms:modified xsi:type="dcterms:W3CDTF">2022-01-12T08:26:38Z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0x010100427817265CC3CC4897418A8D9AF2A853</vt:lpwstr>
  </property>
</Properties>
</file>